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8"/>
  </p:notesMasterIdLst>
  <p:sldIdLst>
    <p:sldId id="257" r:id="rId2"/>
    <p:sldId id="26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</p:sldIdLst>
  <p:sldSz cx="9144000" cy="6858000" type="screen4x3"/>
  <p:notesSz cx="7099300" cy="10234613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05" autoAdjust="0"/>
    <p:restoredTop sz="94628" autoAdjust="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6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27222E-3A9B-480E-930F-11653FA6B9FE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DD008871-B1E2-4AF9-ADD9-842BBC7F005C}">
      <dgm:prSet phldrT="[Texte]"/>
      <dgm:spPr/>
      <dgm:t>
        <a:bodyPr/>
        <a:lstStyle/>
        <a:p>
          <a:r>
            <a:t> </a:t>
          </a:r>
          <a:endParaRPr lang="fr-FR" dirty="0"/>
        </a:p>
      </dgm:t>
    </dgm:pt>
    <dgm:pt modelId="{039F53FA-0B84-4458-BFCB-B3C55AD95F45}" type="parTrans" cxnId="{1150F9BF-7552-434A-B578-5BC10F0A43D3}">
      <dgm:prSet/>
      <dgm:spPr/>
      <dgm:t>
        <a:bodyPr/>
        <a:lstStyle/>
        <a:p>
          <a:endParaRPr lang="fr-FR"/>
        </a:p>
      </dgm:t>
    </dgm:pt>
    <dgm:pt modelId="{19BCAAB0-BEA4-4442-82D0-5D8D2DB9CF09}" type="sibTrans" cxnId="{1150F9BF-7552-434A-B578-5BC10F0A43D3}">
      <dgm:prSet/>
      <dgm:spPr>
        <a:solidFill>
          <a:schemeClr val="bg1">
            <a:lumMod val="65000"/>
            <a:alpha val="81176"/>
          </a:schemeClr>
        </a:solidFill>
        <a:ln>
          <a:noFill/>
        </a:ln>
      </dgm:spPr>
      <dgm:t>
        <a:bodyPr/>
        <a:lstStyle/>
        <a:p>
          <a:endParaRPr lang="fr-FR"/>
        </a:p>
      </dgm:t>
    </dgm:pt>
    <dgm:pt modelId="{10B5F1FD-8317-4913-A5FD-916C0F605E6D}">
      <dgm:prSet phldrT="[Texte]"/>
      <dgm:spPr/>
      <dgm:t>
        <a:bodyPr/>
        <a:lstStyle/>
        <a:p>
          <a:r>
            <a:t> </a:t>
          </a:r>
          <a:endParaRPr lang="fr-FR" dirty="0"/>
        </a:p>
      </dgm:t>
    </dgm:pt>
    <dgm:pt modelId="{6270CC96-C643-41A3-8A98-6CBCE22FFB3D}" type="parTrans" cxnId="{7DFCF480-8958-4BB7-8EAE-B39D0CF183AE}">
      <dgm:prSet/>
      <dgm:spPr/>
      <dgm:t>
        <a:bodyPr/>
        <a:lstStyle/>
        <a:p>
          <a:endParaRPr lang="fr-FR"/>
        </a:p>
      </dgm:t>
    </dgm:pt>
    <dgm:pt modelId="{F7C82556-2000-4FBC-BBDC-1C5DAC543FFE}" type="sibTrans" cxnId="{7DFCF480-8958-4BB7-8EAE-B39D0CF183AE}">
      <dgm:prSet/>
      <dgm:spPr>
        <a:solidFill>
          <a:schemeClr val="bg1">
            <a:lumMod val="65000"/>
            <a:alpha val="81176"/>
          </a:schemeClr>
        </a:solidFill>
        <a:ln>
          <a:noFill/>
        </a:ln>
      </dgm:spPr>
      <dgm:t>
        <a:bodyPr/>
        <a:lstStyle/>
        <a:p>
          <a:endParaRPr lang="fr-FR"/>
        </a:p>
      </dgm:t>
    </dgm:pt>
    <dgm:pt modelId="{3487751E-EFEE-4259-B4ED-E37100857A6B}">
      <dgm:prSet phldrT="[Texte]"/>
      <dgm:spPr/>
      <dgm:t>
        <a:bodyPr/>
        <a:lstStyle/>
        <a:p>
          <a:r>
            <a:t> </a:t>
          </a:r>
          <a:endParaRPr lang="fr-FR" dirty="0"/>
        </a:p>
      </dgm:t>
    </dgm:pt>
    <dgm:pt modelId="{2AE2C381-45DC-4C53-892A-3BFF473A7948}" type="parTrans" cxnId="{6F48B8FB-C31D-46D6-BACC-5DFC24047D3D}">
      <dgm:prSet/>
      <dgm:spPr/>
      <dgm:t>
        <a:bodyPr/>
        <a:lstStyle/>
        <a:p>
          <a:endParaRPr lang="fr-FR"/>
        </a:p>
      </dgm:t>
    </dgm:pt>
    <dgm:pt modelId="{ECC001B2-4D01-4B71-A68F-7576E74D916A}" type="sibTrans" cxnId="{6F48B8FB-C31D-46D6-BACC-5DFC24047D3D}">
      <dgm:prSet/>
      <dgm:spPr>
        <a:solidFill>
          <a:schemeClr val="bg1">
            <a:lumMod val="65000"/>
            <a:alpha val="81176"/>
          </a:schemeClr>
        </a:solidFill>
        <a:ln>
          <a:noFill/>
        </a:ln>
      </dgm:spPr>
      <dgm:t>
        <a:bodyPr/>
        <a:lstStyle/>
        <a:p>
          <a:endParaRPr lang="fr-FR"/>
        </a:p>
      </dgm:t>
    </dgm:pt>
    <dgm:pt modelId="{5B545CDA-DE4A-4D2A-8921-2693AA91B720}" type="pres">
      <dgm:prSet presAssocID="{7E27222E-3A9B-480E-930F-11653FA6B9F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2898964-7A52-474E-88AB-7DCACBDFBB23}" type="pres">
      <dgm:prSet presAssocID="{DD008871-B1E2-4AF9-ADD9-842BBC7F005C}" presName="dummy" presStyleCnt="0"/>
      <dgm:spPr/>
    </dgm:pt>
    <dgm:pt modelId="{1ADA6591-7CC7-4304-9356-8F970A0B1E5B}" type="pres">
      <dgm:prSet presAssocID="{DD008871-B1E2-4AF9-ADD9-842BBC7F005C}" presName="node" presStyleLbl="revTx" presStyleIdx="0" presStyleCnt="3" custAng="1929466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00D3720-4B4F-4CD0-9545-77CF82150E0B}" type="pres">
      <dgm:prSet presAssocID="{19BCAAB0-BEA4-4442-82D0-5D8D2DB9CF09}" presName="sibTrans" presStyleLbl="node1" presStyleIdx="0" presStyleCnt="3" custAng="18734285" custScaleX="120306" custScaleY="117082" custLinFactNeighborX="6274" custLinFactNeighborY="-1533"/>
      <dgm:spPr/>
      <dgm:t>
        <a:bodyPr/>
        <a:lstStyle/>
        <a:p>
          <a:endParaRPr lang="fr-FR"/>
        </a:p>
      </dgm:t>
    </dgm:pt>
    <dgm:pt modelId="{574151B1-0D25-4AD2-ADF2-487973106E81}" type="pres">
      <dgm:prSet presAssocID="{10B5F1FD-8317-4913-A5FD-916C0F605E6D}" presName="dummy" presStyleCnt="0"/>
      <dgm:spPr/>
    </dgm:pt>
    <dgm:pt modelId="{8B7C06A9-F496-49F8-AF48-74D232A4E271}" type="pres">
      <dgm:prSet presAssocID="{10B5F1FD-8317-4913-A5FD-916C0F605E6D}" presName="node" presStyleLbl="revTx" presStyleIdx="1" presStyleCnt="3" custAng="1929466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ED63E94-0F84-42A6-A009-2B75BA9CC309}" type="pres">
      <dgm:prSet presAssocID="{F7C82556-2000-4FBC-BBDC-1C5DAC543FFE}" presName="sibTrans" presStyleLbl="node1" presStyleIdx="1" presStyleCnt="3" custAng="18532498" custScaleX="120306" custScaleY="117082" custLinFactNeighborX="11196" custLinFactNeighborY="-1533"/>
      <dgm:spPr/>
      <dgm:t>
        <a:bodyPr/>
        <a:lstStyle/>
        <a:p>
          <a:endParaRPr lang="fr-FR"/>
        </a:p>
      </dgm:t>
    </dgm:pt>
    <dgm:pt modelId="{591136DE-1E06-4766-867B-4FC012A07EC4}" type="pres">
      <dgm:prSet presAssocID="{3487751E-EFEE-4259-B4ED-E37100857A6B}" presName="dummy" presStyleCnt="0"/>
      <dgm:spPr/>
    </dgm:pt>
    <dgm:pt modelId="{105C0213-49A4-46FE-BD94-9EE8BBECB7FA}" type="pres">
      <dgm:prSet presAssocID="{3487751E-EFEE-4259-B4ED-E37100857A6B}" presName="node" presStyleLbl="revTx" presStyleIdx="2" presStyleCnt="3" custAng="1929466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CA8913F-7965-42E5-A4AF-B45C43EBE564}" type="pres">
      <dgm:prSet presAssocID="{ECC001B2-4D01-4B71-A68F-7576E74D916A}" presName="sibTrans" presStyleLbl="node1" presStyleIdx="2" presStyleCnt="3" custAng="19050606" custScaleX="120306" custScaleY="117082" custLinFactNeighborX="6311" custLinFactNeighborY="310"/>
      <dgm:spPr/>
      <dgm:t>
        <a:bodyPr/>
        <a:lstStyle/>
        <a:p>
          <a:endParaRPr lang="fr-FR"/>
        </a:p>
      </dgm:t>
    </dgm:pt>
  </dgm:ptLst>
  <dgm:cxnLst>
    <dgm:cxn modelId="{1150F9BF-7552-434A-B578-5BC10F0A43D3}" srcId="{7E27222E-3A9B-480E-930F-11653FA6B9FE}" destId="{DD008871-B1E2-4AF9-ADD9-842BBC7F005C}" srcOrd="0" destOrd="0" parTransId="{039F53FA-0B84-4458-BFCB-B3C55AD95F45}" sibTransId="{19BCAAB0-BEA4-4442-82D0-5D8D2DB9CF09}"/>
    <dgm:cxn modelId="{4D788F2C-EDCC-411C-AD7A-BB702406782F}" type="presOf" srcId="{DD008871-B1E2-4AF9-ADD9-842BBC7F005C}" destId="{1ADA6591-7CC7-4304-9356-8F970A0B1E5B}" srcOrd="0" destOrd="0" presId="urn:microsoft.com/office/officeart/2005/8/layout/cycle1"/>
    <dgm:cxn modelId="{9B4963AA-9BDE-46DD-B930-8122BD519682}" type="presOf" srcId="{7E27222E-3A9B-480E-930F-11653FA6B9FE}" destId="{5B545CDA-DE4A-4D2A-8921-2693AA91B720}" srcOrd="0" destOrd="0" presId="urn:microsoft.com/office/officeart/2005/8/layout/cycle1"/>
    <dgm:cxn modelId="{6F48B8FB-C31D-46D6-BACC-5DFC24047D3D}" srcId="{7E27222E-3A9B-480E-930F-11653FA6B9FE}" destId="{3487751E-EFEE-4259-B4ED-E37100857A6B}" srcOrd="2" destOrd="0" parTransId="{2AE2C381-45DC-4C53-892A-3BFF473A7948}" sibTransId="{ECC001B2-4D01-4B71-A68F-7576E74D916A}"/>
    <dgm:cxn modelId="{736F8ED8-2977-4426-8BD2-F20239C79C96}" type="presOf" srcId="{10B5F1FD-8317-4913-A5FD-916C0F605E6D}" destId="{8B7C06A9-F496-49F8-AF48-74D232A4E271}" srcOrd="0" destOrd="0" presId="urn:microsoft.com/office/officeart/2005/8/layout/cycle1"/>
    <dgm:cxn modelId="{D8E7E19C-D350-4CC6-A4E5-314E9B5FB188}" type="presOf" srcId="{ECC001B2-4D01-4B71-A68F-7576E74D916A}" destId="{1CA8913F-7965-42E5-A4AF-B45C43EBE564}" srcOrd="0" destOrd="0" presId="urn:microsoft.com/office/officeart/2005/8/layout/cycle1"/>
    <dgm:cxn modelId="{5996D303-A927-4EB7-93FE-369EEF37718D}" type="presOf" srcId="{F7C82556-2000-4FBC-BBDC-1C5DAC543FFE}" destId="{AED63E94-0F84-42A6-A009-2B75BA9CC309}" srcOrd="0" destOrd="0" presId="urn:microsoft.com/office/officeart/2005/8/layout/cycle1"/>
    <dgm:cxn modelId="{FBC7C7DB-4BF3-4187-B5B9-56C3A9E09F51}" type="presOf" srcId="{19BCAAB0-BEA4-4442-82D0-5D8D2DB9CF09}" destId="{300D3720-4B4F-4CD0-9545-77CF82150E0B}" srcOrd="0" destOrd="0" presId="urn:microsoft.com/office/officeart/2005/8/layout/cycle1"/>
    <dgm:cxn modelId="{6454A98F-9671-4F38-8798-1D1CCDE9108C}" type="presOf" srcId="{3487751E-EFEE-4259-B4ED-E37100857A6B}" destId="{105C0213-49A4-46FE-BD94-9EE8BBECB7FA}" srcOrd="0" destOrd="0" presId="urn:microsoft.com/office/officeart/2005/8/layout/cycle1"/>
    <dgm:cxn modelId="{7DFCF480-8958-4BB7-8EAE-B39D0CF183AE}" srcId="{7E27222E-3A9B-480E-930F-11653FA6B9FE}" destId="{10B5F1FD-8317-4913-A5FD-916C0F605E6D}" srcOrd="1" destOrd="0" parTransId="{6270CC96-C643-41A3-8A98-6CBCE22FFB3D}" sibTransId="{F7C82556-2000-4FBC-BBDC-1C5DAC543FFE}"/>
    <dgm:cxn modelId="{E2AE5EBB-D5C2-4AB0-AB7F-E102C6650A75}" type="presParOf" srcId="{5B545CDA-DE4A-4D2A-8921-2693AA91B720}" destId="{42898964-7A52-474E-88AB-7DCACBDFBB23}" srcOrd="0" destOrd="0" presId="urn:microsoft.com/office/officeart/2005/8/layout/cycle1"/>
    <dgm:cxn modelId="{1F0F1E64-D375-4D0F-B2BB-A18AC2B127FA}" type="presParOf" srcId="{5B545CDA-DE4A-4D2A-8921-2693AA91B720}" destId="{1ADA6591-7CC7-4304-9356-8F970A0B1E5B}" srcOrd="1" destOrd="0" presId="urn:microsoft.com/office/officeart/2005/8/layout/cycle1"/>
    <dgm:cxn modelId="{78D20A4A-0BEB-4406-82AE-E61B58041125}" type="presParOf" srcId="{5B545CDA-DE4A-4D2A-8921-2693AA91B720}" destId="{300D3720-4B4F-4CD0-9545-77CF82150E0B}" srcOrd="2" destOrd="0" presId="urn:microsoft.com/office/officeart/2005/8/layout/cycle1"/>
    <dgm:cxn modelId="{5A5E174E-3259-4831-9080-315AA8006FED}" type="presParOf" srcId="{5B545CDA-DE4A-4D2A-8921-2693AA91B720}" destId="{574151B1-0D25-4AD2-ADF2-487973106E81}" srcOrd="3" destOrd="0" presId="urn:microsoft.com/office/officeart/2005/8/layout/cycle1"/>
    <dgm:cxn modelId="{0E3F332E-90AB-4B20-BE4D-AB32496794BE}" type="presParOf" srcId="{5B545CDA-DE4A-4D2A-8921-2693AA91B720}" destId="{8B7C06A9-F496-49F8-AF48-74D232A4E271}" srcOrd="4" destOrd="0" presId="urn:microsoft.com/office/officeart/2005/8/layout/cycle1"/>
    <dgm:cxn modelId="{F134C21C-F582-4847-A360-2E931E03C849}" type="presParOf" srcId="{5B545CDA-DE4A-4D2A-8921-2693AA91B720}" destId="{AED63E94-0F84-42A6-A009-2B75BA9CC309}" srcOrd="5" destOrd="0" presId="urn:microsoft.com/office/officeart/2005/8/layout/cycle1"/>
    <dgm:cxn modelId="{ABD622CF-EA69-41B1-A725-B667052934BC}" type="presParOf" srcId="{5B545CDA-DE4A-4D2A-8921-2693AA91B720}" destId="{591136DE-1E06-4766-867B-4FC012A07EC4}" srcOrd="6" destOrd="0" presId="urn:microsoft.com/office/officeart/2005/8/layout/cycle1"/>
    <dgm:cxn modelId="{77610C1B-ED1E-44ED-A165-84A0A3F6E8A3}" type="presParOf" srcId="{5B545CDA-DE4A-4D2A-8921-2693AA91B720}" destId="{105C0213-49A4-46FE-BD94-9EE8BBECB7FA}" srcOrd="7" destOrd="0" presId="urn:microsoft.com/office/officeart/2005/8/layout/cycle1"/>
    <dgm:cxn modelId="{3B58D69F-E836-459B-BFDD-7B4D31C5898B}" type="presParOf" srcId="{5B545CDA-DE4A-4D2A-8921-2693AA91B720}" destId="{1CA8913F-7965-42E5-A4AF-B45C43EBE564}" srcOrd="8" destOrd="0" presId="urn:microsoft.com/office/officeart/2005/8/layout/cycle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DA6591-7CC7-4304-9356-8F970A0B1E5B}">
      <dsp:nvSpPr>
        <dsp:cNvPr id="0" name=""/>
        <dsp:cNvSpPr/>
      </dsp:nvSpPr>
      <dsp:spPr>
        <a:xfrm rot="19294664">
          <a:off x="4786892" y="383733"/>
          <a:ext cx="1954423" cy="19544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sz="6500" kern="1200"/>
            <a:t> </a:t>
          </a:r>
          <a:endParaRPr lang="fr-FR" sz="6500" kern="1200" dirty="0"/>
        </a:p>
      </dsp:txBody>
      <dsp:txXfrm>
        <a:off x="4786892" y="383733"/>
        <a:ext cx="1954423" cy="1954423"/>
      </dsp:txXfrm>
    </dsp:sp>
    <dsp:sp modelId="{300D3720-4B4F-4CD0-9545-77CF82150E0B}">
      <dsp:nvSpPr>
        <dsp:cNvPr id="0" name=""/>
        <dsp:cNvSpPr/>
      </dsp:nvSpPr>
      <dsp:spPr>
        <a:xfrm rot="18734285">
          <a:off x="1634314" y="-465050"/>
          <a:ext cx="5555190" cy="5406320"/>
        </a:xfrm>
        <a:prstGeom prst="circularArrow">
          <a:avLst>
            <a:gd name="adj1" fmla="val 8254"/>
            <a:gd name="adj2" fmla="val 576553"/>
            <a:gd name="adj3" fmla="val 2961861"/>
            <a:gd name="adj4" fmla="val 53058"/>
            <a:gd name="adj5" fmla="val 9629"/>
          </a:avLst>
        </a:prstGeom>
        <a:solidFill>
          <a:schemeClr val="bg1">
            <a:lumMod val="65000"/>
            <a:alpha val="81176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7C06A9-F496-49F8-AF48-74D232A4E271}">
      <dsp:nvSpPr>
        <dsp:cNvPr id="0" name=""/>
        <dsp:cNvSpPr/>
      </dsp:nvSpPr>
      <dsp:spPr>
        <a:xfrm rot="19294664">
          <a:off x="3144992" y="3227587"/>
          <a:ext cx="1954423" cy="19544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sz="6500" kern="1200"/>
            <a:t> </a:t>
          </a:r>
          <a:endParaRPr lang="fr-FR" sz="6500" kern="1200" dirty="0"/>
        </a:p>
      </dsp:txBody>
      <dsp:txXfrm>
        <a:off x="3144992" y="3227587"/>
        <a:ext cx="1954423" cy="1954423"/>
      </dsp:txXfrm>
    </dsp:sp>
    <dsp:sp modelId="{AED63E94-0F84-42A6-A009-2B75BA9CC309}">
      <dsp:nvSpPr>
        <dsp:cNvPr id="0" name=""/>
        <dsp:cNvSpPr/>
      </dsp:nvSpPr>
      <dsp:spPr>
        <a:xfrm rot="18532498">
          <a:off x="1861589" y="-465050"/>
          <a:ext cx="5555190" cy="5406320"/>
        </a:xfrm>
        <a:prstGeom prst="circularArrow">
          <a:avLst>
            <a:gd name="adj1" fmla="val 8254"/>
            <a:gd name="adj2" fmla="val 576553"/>
            <a:gd name="adj3" fmla="val 10170389"/>
            <a:gd name="adj4" fmla="val 7261586"/>
            <a:gd name="adj5" fmla="val 9629"/>
          </a:avLst>
        </a:prstGeom>
        <a:solidFill>
          <a:schemeClr val="bg1">
            <a:lumMod val="65000"/>
            <a:alpha val="81176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5C0213-49A4-46FE-BD94-9EE8BBECB7FA}">
      <dsp:nvSpPr>
        <dsp:cNvPr id="0" name=""/>
        <dsp:cNvSpPr/>
      </dsp:nvSpPr>
      <dsp:spPr>
        <a:xfrm rot="19294664">
          <a:off x="1503091" y="383733"/>
          <a:ext cx="1954423" cy="19544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sz="6500" kern="1200"/>
            <a:t> </a:t>
          </a:r>
          <a:endParaRPr lang="fr-FR" sz="6500" kern="1200" dirty="0"/>
        </a:p>
      </dsp:txBody>
      <dsp:txXfrm>
        <a:off x="1503091" y="383733"/>
        <a:ext cx="1954423" cy="1954423"/>
      </dsp:txXfrm>
    </dsp:sp>
    <dsp:sp modelId="{1CA8913F-7965-42E5-A4AF-B45C43EBE564}">
      <dsp:nvSpPr>
        <dsp:cNvPr id="0" name=""/>
        <dsp:cNvSpPr/>
      </dsp:nvSpPr>
      <dsp:spPr>
        <a:xfrm rot="19050606">
          <a:off x="1636022" y="-379949"/>
          <a:ext cx="5555190" cy="5406320"/>
        </a:xfrm>
        <a:prstGeom prst="circularArrow">
          <a:avLst>
            <a:gd name="adj1" fmla="val 8254"/>
            <a:gd name="adj2" fmla="val 576553"/>
            <a:gd name="adj3" fmla="val 16854859"/>
            <a:gd name="adj4" fmla="val 14968589"/>
            <a:gd name="adj5" fmla="val 9629"/>
          </a:avLst>
        </a:prstGeom>
        <a:solidFill>
          <a:schemeClr val="bg1">
            <a:lumMod val="65000"/>
            <a:alpha val="81176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ea typeface="+mn-ea"/>
              </a:defRPr>
            </a:lvl1pPr>
          </a:lstStyle>
          <a:p>
            <a:pPr>
              <a:defRPr/>
            </a:pPr>
            <a:fld id="{798B792A-4C80-4D88-A141-D93C1335709B}" type="slidenum">
              <a:rPr lang="it-IT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46505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804763" indent="-309524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238098" indent="-24762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733337" indent="-24762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228576" indent="-24762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eaLnBrk="1" hangingPunct="1"/>
            <a:fld id="{B5001C48-DDD8-4013-A125-EA49A3B47E6F}" type="slidenum">
              <a:rPr lang="it-IT" smtClean="0"/>
              <a:pPr eaLnBrk="1" hangingPunct="1"/>
              <a:t>1</a:t>
            </a:fld>
            <a:endParaRPr lang="fr-FR" smtClean="0"/>
          </a:p>
        </p:txBody>
      </p:sp>
      <p:sp>
        <p:nvSpPr>
          <p:cNvPr id="20483" name="Rectangle 1031"/>
          <p:cNvSpPr txBox="1">
            <a:spLocks noGrp="1" noChangeArrowheads="1"/>
          </p:cNvSpPr>
          <p:nvPr/>
        </p:nvSpPr>
        <p:spPr bwMode="auto">
          <a:xfrm>
            <a:off x="4022937" y="9722882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48" tIns="49524" rIns="99048" bIns="49524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r"/>
            <a:fld id="{F1D4E101-726F-4FF8-91B2-6A6CD08CC8E8}" type="slidenum">
              <a:rPr lang="en-US" sz="1300"/>
              <a:pPr algn="r"/>
              <a:t>1</a:t>
            </a:fld>
            <a:endParaRPr lang="fr-FR" sz="1300" dirty="0"/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574" y="4861441"/>
            <a:ext cx="5206153" cy="460557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81AF6B3-B848-4E08-A65B-D4C74B32C821}" type="slidenum">
              <a:rPr lang="en-US" smtClean="0"/>
              <a:pPr>
                <a:defRPr/>
              </a:pPr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13316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64B4EAE-36BB-4F2E-8B0F-7728F4DCB8B2}" type="slidenum">
              <a:rPr lang="fr-FR" smtClean="0">
                <a:solidFill>
                  <a:srgbClr val="000000"/>
                </a:solidFill>
                <a:latin typeface="Arial" pitchFamily="34" charset="0"/>
              </a:rPr>
              <a:pPr>
                <a:defRPr/>
              </a:pPr>
              <a:t>4</a:t>
            </a:fld>
            <a:endParaRPr lang="fr-FR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2543388-FA4F-4137-8924-20CA96062305}" type="slidenum">
              <a:rPr lang="it-IT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fr-FR" smtClean="0">
              <a:solidFill>
                <a:srgbClr val="000000"/>
              </a:solidFill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36600" y="576263"/>
            <a:ext cx="5629275" cy="4222750"/>
          </a:xfrm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8218" y="5117306"/>
            <a:ext cx="5202867" cy="460557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B27291-81E8-40F1-AD39-F6058CEAC694}" type="slidenum">
              <a:rPr lang="it-IT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fr-FR" smtClean="0">
              <a:solidFill>
                <a:srgbClr val="000000"/>
              </a:solidFill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36600" y="576263"/>
            <a:ext cx="5629275" cy="4222750"/>
          </a:xfr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8218" y="5117306"/>
            <a:ext cx="5202867" cy="460557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165BA7-B225-4F89-AB25-3851254A2D40}" type="slidenum">
              <a:rPr lang="it-IT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fr-FR" smtClean="0">
              <a:solidFill>
                <a:srgbClr val="000000"/>
              </a:solidFill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36600" y="576263"/>
            <a:ext cx="5629275" cy="4222750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8218" y="5117306"/>
            <a:ext cx="5202867" cy="460557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7419905-1D22-4CE5-93D0-E3331E3A42E6}" type="slidenum">
              <a:rPr lang="en-US" smtClean="0"/>
              <a:pPr>
                <a:defRPr/>
              </a:pPr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EACFAFD-5DCE-470A-BD1E-62FF84DE5DE7}" type="slidenum">
              <a:rPr lang="en-US" smtClean="0"/>
              <a:pPr>
                <a:defRPr/>
              </a:pPr>
              <a:t>9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0BD4D2D-8280-4223-BF9F-7B7ADB093EFC}" type="slidenum">
              <a:rPr lang="it-IT" smtClean="0">
                <a:solidFill>
                  <a:srgbClr val="000000"/>
                </a:solidFill>
              </a:rPr>
              <a:pPr>
                <a:defRPr/>
              </a:pPr>
              <a:t>11</a:t>
            </a:fld>
            <a:endParaRPr lang="fr-FR" smtClean="0">
              <a:solidFill>
                <a:srgbClr val="000000"/>
              </a:solidFill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5073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03936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15100" y="1447800"/>
            <a:ext cx="1943100" cy="48768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85800" y="1447800"/>
            <a:ext cx="5676900" cy="48768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17766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genda lavo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 userDrawn="1"/>
        </p:nvGrpSpPr>
        <p:grpSpPr bwMode="auto">
          <a:xfrm>
            <a:off x="-304800" y="-396875"/>
            <a:ext cx="9448800" cy="2235200"/>
            <a:chOff x="-192" y="-250"/>
            <a:chExt cx="5952" cy="1408"/>
          </a:xfrm>
        </p:grpSpPr>
        <p:pic>
          <p:nvPicPr>
            <p:cNvPr id="3" name="Picture 10" descr="en-tête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1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11" descr="Case_Con-reversed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92" y="-250"/>
              <a:ext cx="1824" cy="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Text Box 18"/>
          <p:cNvSpPr txBox="1">
            <a:spLocks noChangeArrowheads="1"/>
          </p:cNvSpPr>
          <p:nvPr userDrawn="1"/>
        </p:nvSpPr>
        <p:spPr bwMode="auto">
          <a:xfrm>
            <a:off x="6948488" y="6513513"/>
            <a:ext cx="1531937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r" eaLnBrk="1" hangingPunct="1">
              <a:defRPr/>
            </a:pPr>
            <a:fld id="{2601AB98-AF41-4224-B11F-77EFB7D52965}" type="slidenum">
              <a:rPr lang="it-IT" sz="800" smtClean="0">
                <a:ea typeface="ヒラギノ角ゴ Pro W3" pitchFamily="112" charset="-128"/>
              </a:rPr>
              <a:pPr algn="r" eaLnBrk="1" hangingPunct="1">
                <a:defRPr/>
              </a:pPr>
              <a:t>‹N°›</a:t>
            </a:fld>
            <a:endParaRPr lang="fr-FR" sz="800" smtClean="0">
              <a:ea typeface="ヒラギノ角ゴ Pro W3" pitchFamily="112" charset="-128"/>
            </a:endParaRPr>
          </a:p>
        </p:txBody>
      </p:sp>
      <p:pic>
        <p:nvPicPr>
          <p:cNvPr id="6" name="Immagine 11" descr="Fiat_industrial_RGB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6308725"/>
            <a:ext cx="468313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1981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9810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6283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85800" y="2514600"/>
            <a:ext cx="38100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2514600"/>
            <a:ext cx="38100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6868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5120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6694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9155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8832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4327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447800"/>
            <a:ext cx="7772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514600"/>
            <a:ext cx="77724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grpSp>
        <p:nvGrpSpPr>
          <p:cNvPr id="1030" name="Group 10"/>
          <p:cNvGrpSpPr>
            <a:grpSpLocks/>
          </p:cNvGrpSpPr>
          <p:nvPr userDrawn="1"/>
        </p:nvGrpSpPr>
        <p:grpSpPr bwMode="auto">
          <a:xfrm>
            <a:off x="-304800" y="-396875"/>
            <a:ext cx="9448800" cy="2235200"/>
            <a:chOff x="-192" y="-250"/>
            <a:chExt cx="5952" cy="1408"/>
          </a:xfrm>
        </p:grpSpPr>
        <p:pic>
          <p:nvPicPr>
            <p:cNvPr id="1034" name="Picture 10" descr="en-tête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1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5" name="Picture 11" descr="Case_Con-reversed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92" y="-250"/>
              <a:ext cx="1824" cy="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31" name="Text Box 18"/>
          <p:cNvSpPr txBox="1">
            <a:spLocks noChangeArrowheads="1"/>
          </p:cNvSpPr>
          <p:nvPr userDrawn="1"/>
        </p:nvSpPr>
        <p:spPr bwMode="auto">
          <a:xfrm>
            <a:off x="6948488" y="6513513"/>
            <a:ext cx="1531937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r" eaLnBrk="1" hangingPunct="1">
              <a:defRPr/>
            </a:pPr>
            <a:fld id="{E2A74958-316B-48A9-88E8-971F6316F0BC}" type="slidenum">
              <a:rPr lang="it-IT" sz="800" smtClean="0">
                <a:ea typeface="ヒラギノ角ゴ Pro W3" pitchFamily="112" charset="-128"/>
              </a:rPr>
              <a:pPr algn="r" eaLnBrk="1" hangingPunct="1">
                <a:defRPr/>
              </a:pPr>
              <a:t>‹N°›</a:t>
            </a:fld>
            <a:endParaRPr lang="fr-FR" sz="800" smtClean="0">
              <a:ea typeface="ヒラギノ角ゴ Pro W3" pitchFamily="112" charset="-128"/>
            </a:endParaRPr>
          </a:p>
        </p:txBody>
      </p:sp>
      <p:pic>
        <p:nvPicPr>
          <p:cNvPr id="1032" name="Picture 11" descr="UnetversityCaseConstructi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988" y="177800"/>
            <a:ext cx="159861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Immagine 11" descr="Fiat_industrial_RGB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6308725"/>
            <a:ext cx="468313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  <p:sldLayoutId id="214748394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6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6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6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6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6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6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6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6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Excel_97-2003_Worksheet1.xls"/><Relationship Id="rId5" Type="http://schemas.openxmlformats.org/officeDocument/2006/relationships/oleObject" Target="../embeddings/oleObject1.bin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3063"/>
            <a:ext cx="91440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8229600" y="6477000"/>
            <a:ext cx="228600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55575" y="3598863"/>
            <a:ext cx="628883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fr-FR" sz="4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Chargeuse-pelleteuse</a:t>
            </a:r>
            <a:endParaRPr lang="fr-FR" sz="4000" b="1" i="1" dirty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fr-FR" sz="4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Série </a:t>
            </a:r>
            <a:r>
              <a:rPr lang="fr-FR" sz="4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T/ST  </a:t>
            </a:r>
            <a:r>
              <a:rPr lang="fr-FR" sz="40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Tier</a:t>
            </a:r>
            <a:r>
              <a:rPr lang="fr-FR" sz="4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4</a:t>
            </a:r>
            <a:endParaRPr lang="fr-FR" sz="4000" b="1" i="1" dirty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41300" y="5453063"/>
            <a:ext cx="6629400" cy="76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fr-FR" sz="3200" b="1" i="1" kern="0" dirty="0">
                <a:solidFill>
                  <a:schemeClr val="tx2"/>
                </a:solidFill>
                <a:latin typeface="Arial Black" pitchFamily="34" charset="0"/>
              </a:rPr>
              <a:t>Informations générales</a:t>
            </a:r>
            <a:endParaRPr lang="fr-FR" sz="3200" b="1" i="1" kern="0" dirty="0">
              <a:solidFill>
                <a:schemeClr val="tx2"/>
              </a:solidFill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olo 1"/>
          <p:cNvSpPr>
            <a:spLocks noGrp="1"/>
          </p:cNvSpPr>
          <p:nvPr>
            <p:ph type="title" idx="4294967295"/>
          </p:nvPr>
        </p:nvSpPr>
        <p:spPr>
          <a:xfrm>
            <a:off x="973138" y="942975"/>
            <a:ext cx="6911975" cy="685800"/>
          </a:xfrm>
        </p:spPr>
        <p:txBody>
          <a:bodyPr/>
          <a:lstStyle/>
          <a:p>
            <a:r>
              <a:rPr lang="fr-FR" sz="2400" smtClean="0">
                <a:solidFill>
                  <a:schemeClr val="tx1"/>
                </a:solidFill>
              </a:rPr>
              <a:t>Un moteur encore plus sobre !</a:t>
            </a:r>
          </a:p>
        </p:txBody>
      </p:sp>
      <p:pic>
        <p:nvPicPr>
          <p:cNvPr id="12291" name="Picture 3" descr="d:\users\vm822\AppData\Local\Microsoft\Windows\Temporary Internet Files\Content.Outlook\NH0P9ZQI\globale_EGR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3" r="10013"/>
          <a:stretch>
            <a:fillRect/>
          </a:stretch>
        </p:blipFill>
        <p:spPr bwMode="auto">
          <a:xfrm>
            <a:off x="414338" y="2420938"/>
            <a:ext cx="3294062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ttangolo 13"/>
          <p:cNvSpPr/>
          <p:nvPr/>
        </p:nvSpPr>
        <p:spPr>
          <a:xfrm>
            <a:off x="3708400" y="2060575"/>
            <a:ext cx="5184775" cy="2740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57188" indent="-171450">
              <a:buFont typeface="Arial" pitchFamily="34" charset="0"/>
              <a:buChar char="•"/>
              <a:defRPr/>
            </a:pPr>
            <a:r>
              <a:rPr lang="fr-FR" sz="2000" dirty="0">
                <a:latin typeface="Gill Sans MT" pitchFamily="34" charset="0"/>
              </a:rPr>
              <a:t>Conforme à Tier IV grâce à la technologie CEGR + FAP</a:t>
            </a:r>
          </a:p>
          <a:p>
            <a:pPr marL="357188" indent="-171450">
              <a:buFont typeface="Arial" pitchFamily="34" charset="0"/>
              <a:buChar char="•"/>
              <a:defRPr/>
            </a:pPr>
            <a:r>
              <a:rPr lang="fr-FR" sz="2000" dirty="0">
                <a:latin typeface="Gill Sans MT" pitchFamily="34" charset="0"/>
              </a:rPr>
              <a:t>Technologie</a:t>
            </a:r>
            <a:r>
              <a:rPr lang="fr-FR" dirty="0" smtClean="0"/>
              <a:t> </a:t>
            </a:r>
            <a:r>
              <a:rPr lang="fr-FR" sz="2000" dirty="0">
                <a:latin typeface="Gill Sans MT" pitchFamily="34" charset="0"/>
              </a:rPr>
              <a:t>multi-injection</a:t>
            </a:r>
          </a:p>
          <a:p>
            <a:pPr marL="357188" indent="-171450">
              <a:buFont typeface="Arial" pitchFamily="34" charset="0"/>
              <a:buChar char="•"/>
              <a:defRPr/>
            </a:pPr>
            <a:r>
              <a:rPr lang="fr-FR" sz="2000" dirty="0">
                <a:latin typeface="Gill Sans MT" pitchFamily="34" charset="0"/>
              </a:rPr>
              <a:t>Conçu et fabriqué en interne</a:t>
            </a:r>
          </a:p>
          <a:p>
            <a:pPr marL="357188" indent="-171450">
              <a:buFont typeface="Arial" pitchFamily="34" charset="0"/>
              <a:buChar char="•"/>
              <a:defRPr/>
            </a:pPr>
            <a:r>
              <a:rPr lang="fr-FR" sz="2000" dirty="0">
                <a:latin typeface="Gill Sans MT" pitchFamily="34" charset="0"/>
              </a:rPr>
              <a:t>Avantages pour le client : </a:t>
            </a:r>
          </a:p>
          <a:p>
            <a:pPr marL="539750" indent="-361950">
              <a:buFont typeface="Wingdings" pitchFamily="2" charset="2"/>
              <a:buChar char="ü"/>
              <a:defRPr/>
            </a:pPr>
            <a:r>
              <a:rPr lang="fr-FR" dirty="0">
                <a:latin typeface="Gill Sans MT" pitchFamily="34" charset="0"/>
              </a:rPr>
              <a:t>Économies de carburant de 14 % par rapport aux modèles 2010 avec pompe à engrenages</a:t>
            </a:r>
          </a:p>
          <a:p>
            <a:pPr marL="539750" indent="-361950">
              <a:buFont typeface="Wingdings" pitchFamily="2" charset="2"/>
              <a:buChar char="ü"/>
              <a:defRPr/>
            </a:pPr>
            <a:r>
              <a:rPr lang="fr-FR" dirty="0">
                <a:latin typeface="Gill Sans MT" pitchFamily="34" charset="0"/>
              </a:rPr>
              <a:t>AdBlue inutile</a:t>
            </a:r>
          </a:p>
          <a:p>
            <a:pPr marL="539750" indent="-361950">
              <a:buFont typeface="Wingdings" pitchFamily="2" charset="2"/>
              <a:buChar char="ü"/>
              <a:defRPr/>
            </a:pPr>
            <a:r>
              <a:rPr lang="fr-FR" dirty="0">
                <a:latin typeface="Gill Sans MT" pitchFamily="34" charset="0"/>
              </a:rPr>
              <a:t>démarrage à froid de série sur ce moteur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d:\users\vm822\AppData\Local\Microsoft\Windows\Temporary Internet Files\Content.Outlook\NH0P9ZQI\globale_EGR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3" r="10013"/>
          <a:stretch>
            <a:fillRect/>
          </a:stretch>
        </p:blipFill>
        <p:spPr bwMode="auto">
          <a:xfrm>
            <a:off x="366713" y="2505075"/>
            <a:ext cx="2260600" cy="286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315" name="Grafico 28"/>
          <p:cNvGraphicFramePr>
            <a:graphicFrameLocks/>
          </p:cNvGraphicFramePr>
          <p:nvPr/>
        </p:nvGraphicFramePr>
        <p:xfrm>
          <a:off x="2462213" y="2009775"/>
          <a:ext cx="6408737" cy="3846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r:id="rId6" imgW="6407451" imgH="3846909" progId="Excel.Sheet.8">
                  <p:embed/>
                </p:oleObj>
              </mc:Choice>
              <mc:Fallback>
                <p:oleObj r:id="rId6" imgW="6407451" imgH="3846909" progId="Excel.Sheet.8">
                  <p:embed/>
                  <p:pic>
                    <p:nvPicPr>
                      <p:cNvPr id="0" name="Picture 5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2213" y="2009775"/>
                        <a:ext cx="6408737" cy="3846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1100138" y="1317625"/>
            <a:ext cx="7000875" cy="59848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fr-FR" sz="2400" b="1" kern="0" dirty="0"/>
              <a:t>10 % de puissance en plus</a:t>
            </a:r>
            <a:r>
              <a:rPr lang="fr-FR" dirty="0" smtClean="0"/>
              <a:t> </a:t>
            </a:r>
            <a:r>
              <a:rPr lang="fr-FR" sz="2400" b="1" kern="0" dirty="0"/>
              <a:t>que les meilleurs concurrents</a:t>
            </a:r>
            <a:endParaRPr lang="fr-FR" sz="2400" b="1" kern="0" dirty="0">
              <a:ea typeface="ヒラギノ角ゴ Pro W3" pitchFamily="36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375" y="3662363"/>
            <a:ext cx="3457575" cy="2719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itolo 4"/>
          <p:cNvSpPr>
            <a:spLocks noGrp="1"/>
          </p:cNvSpPr>
          <p:nvPr>
            <p:ph type="title" idx="4294967295"/>
          </p:nvPr>
        </p:nvSpPr>
        <p:spPr>
          <a:xfrm>
            <a:off x="323850" y="1069975"/>
            <a:ext cx="6481763" cy="685800"/>
          </a:xfrm>
        </p:spPr>
        <p:txBody>
          <a:bodyPr/>
          <a:lstStyle/>
          <a:p>
            <a:r>
              <a:rPr lang="fr-FR" sz="2400" smtClean="0">
                <a:solidFill>
                  <a:schemeClr val="tx1"/>
                </a:solidFill>
              </a:rPr>
              <a:t>Nouvelle admission d'air</a:t>
            </a:r>
          </a:p>
        </p:txBody>
      </p:sp>
      <p:sp>
        <p:nvSpPr>
          <p:cNvPr id="14340" name="Rettangolo 6"/>
          <p:cNvSpPr>
            <a:spLocks noChangeArrowheads="1"/>
          </p:cNvSpPr>
          <p:nvPr/>
        </p:nvSpPr>
        <p:spPr bwMode="auto">
          <a:xfrm>
            <a:off x="468313" y="1700808"/>
            <a:ext cx="6869112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57188" indent="-171450">
              <a:buFont typeface="Arial" charset="0"/>
              <a:buChar char="•"/>
            </a:pPr>
            <a:r>
              <a:rPr lang="fr-FR" sz="2000" dirty="0" err="1">
                <a:latin typeface="Gill Sans MT" pitchFamily="34" charset="0"/>
              </a:rPr>
              <a:t>Préfiltre</a:t>
            </a:r>
            <a:r>
              <a:rPr lang="fr-FR" sz="2000" dirty="0">
                <a:latin typeface="Gill Sans MT" pitchFamily="34" charset="0"/>
              </a:rPr>
              <a:t> inutile</a:t>
            </a:r>
          </a:p>
          <a:p>
            <a:pPr marL="357188" indent="-171450">
              <a:buFont typeface="Arial" charset="0"/>
              <a:buChar char="•"/>
            </a:pPr>
            <a:r>
              <a:rPr lang="fr-FR" sz="2000" dirty="0">
                <a:latin typeface="Gill Sans MT" pitchFamily="34" charset="0"/>
              </a:rPr>
              <a:t>Technologie d'admission d'air « </a:t>
            </a:r>
            <a:r>
              <a:rPr lang="fr-FR" sz="2000" dirty="0" err="1">
                <a:latin typeface="Gill Sans MT" pitchFamily="34" charset="0"/>
              </a:rPr>
              <a:t>Donaldson</a:t>
            </a:r>
            <a:r>
              <a:rPr lang="fr-FR" sz="2000" dirty="0">
                <a:latin typeface="Gill Sans MT" pitchFamily="34" charset="0"/>
              </a:rPr>
              <a:t> » :</a:t>
            </a:r>
          </a:p>
          <a:p>
            <a:pPr marL="896938" lvl="1" indent="-254000">
              <a:buFont typeface="Wingdings" pitchFamily="2" charset="2"/>
              <a:buChar char="ü"/>
            </a:pPr>
            <a:r>
              <a:rPr lang="fr-FR" dirty="0" smtClean="0">
                <a:latin typeface="Gill Sans MT" pitchFamily="34" charset="0"/>
              </a:rPr>
              <a:t>Éjection automatique de la poussière sous l'effet de la force centrifuge</a:t>
            </a:r>
          </a:p>
          <a:p>
            <a:pPr marL="896938" lvl="1" indent="-254000">
              <a:buFont typeface="Wingdings" pitchFamily="2" charset="2"/>
              <a:buChar char="ü"/>
            </a:pPr>
            <a:r>
              <a:rPr lang="en-US" dirty="0" smtClean="0">
                <a:latin typeface="Gill Sans MT" pitchFamily="34" charset="0"/>
              </a:rPr>
              <a:t>	</a:t>
            </a:r>
            <a:r>
              <a:rPr lang="fr-FR" dirty="0" smtClean="0">
                <a:latin typeface="Gill Sans MT" pitchFamily="34" charset="0"/>
              </a:rPr>
              <a:t>Nettoyage du </a:t>
            </a:r>
            <a:r>
              <a:rPr lang="fr-FR" dirty="0" err="1" smtClean="0">
                <a:latin typeface="Gill Sans MT" pitchFamily="34" charset="0"/>
              </a:rPr>
              <a:t>préfiltre</a:t>
            </a:r>
            <a:r>
              <a:rPr lang="fr-FR" dirty="0" smtClean="0">
                <a:latin typeface="Gill Sans MT" pitchFamily="34" charset="0"/>
              </a:rPr>
              <a:t> inutile</a:t>
            </a:r>
          </a:p>
          <a:p>
            <a:pPr marL="896938" lvl="1" indent="-254000">
              <a:buFont typeface="Wingdings" pitchFamily="2" charset="2"/>
              <a:buChar char="ü"/>
            </a:pPr>
            <a:r>
              <a:rPr lang="en-US" dirty="0" smtClean="0">
                <a:latin typeface="Gill Sans MT" pitchFamily="34" charset="0"/>
              </a:rPr>
              <a:t>	</a:t>
            </a:r>
            <a:r>
              <a:rPr lang="fr-FR" dirty="0" smtClean="0">
                <a:latin typeface="Gill Sans MT" pitchFamily="34" charset="0"/>
              </a:rPr>
              <a:t>Augmentation de </a:t>
            </a:r>
            <a:r>
              <a:rPr lang="fr-FR" dirty="0">
                <a:latin typeface="Gill Sans MT" pitchFamily="34" charset="0"/>
              </a:rPr>
              <a:t>la durée de vie du filtre à air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users\vm822\Pictures\Photoshooting Lecce\CASE\CASE AL LAVORO\_AFS64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9" t="27689" r="3539" b="23932"/>
          <a:stretch>
            <a:fillRect/>
          </a:stretch>
        </p:blipFill>
        <p:spPr bwMode="auto">
          <a:xfrm>
            <a:off x="323850" y="2568575"/>
            <a:ext cx="8496300" cy="294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ttangolo 13"/>
          <p:cNvSpPr>
            <a:spLocks noChangeArrowheads="1"/>
          </p:cNvSpPr>
          <p:nvPr/>
        </p:nvSpPr>
        <p:spPr bwMode="auto">
          <a:xfrm>
            <a:off x="1908175" y="1772816"/>
            <a:ext cx="712832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85738"/>
            <a:r>
              <a:rPr lang="fr-FR" sz="1600" b="1" i="1" dirty="0">
                <a:latin typeface="Gill Sans MT" pitchFamily="34" charset="0"/>
              </a:rPr>
              <a:t>UNE SOLUTION INTELLIGENCE ISSUE DES CHARGEURS SUR PNEUS…  </a:t>
            </a:r>
          </a:p>
          <a:p>
            <a:pPr marL="185738"/>
            <a:r>
              <a:rPr lang="fr-FR" sz="1600" i="1" dirty="0">
                <a:latin typeface="Gill Sans MT" pitchFamily="34" charset="0"/>
              </a:rPr>
              <a:t>Activation automatique en cas de déplacement à plus de 9,5 km/h avec utilisation à plein de la contenance du godet</a:t>
            </a:r>
          </a:p>
          <a:p>
            <a:pPr marL="185738"/>
            <a:r>
              <a:rPr lang="fr-FR" sz="1600" i="1" dirty="0">
                <a:latin typeface="Gill Sans MT" pitchFamily="34" charset="0"/>
              </a:rPr>
              <a:t>Désactivation automatique en dessous de 8 km/h pour optimiser le chargement</a:t>
            </a:r>
          </a:p>
        </p:txBody>
      </p:sp>
      <p:sp>
        <p:nvSpPr>
          <p:cNvPr id="15364" name="Titolo 1"/>
          <p:cNvSpPr>
            <a:spLocks noGrp="1"/>
          </p:cNvSpPr>
          <p:nvPr>
            <p:ph type="title" idx="4294967295"/>
          </p:nvPr>
        </p:nvSpPr>
        <p:spPr>
          <a:xfrm>
            <a:off x="250825" y="884238"/>
            <a:ext cx="8893175" cy="685800"/>
          </a:xfrm>
        </p:spPr>
        <p:txBody>
          <a:bodyPr/>
          <a:lstStyle/>
          <a:p>
            <a:r>
              <a:rPr lang="fr-FR" sz="2400" b="1" smtClean="0">
                <a:solidFill>
                  <a:schemeClr val="tx1"/>
                </a:solidFill>
              </a:rPr>
              <a:t>AUTO-RIDE CONTROL</a:t>
            </a:r>
          </a:p>
        </p:txBody>
      </p:sp>
      <p:sp>
        <p:nvSpPr>
          <p:cNvPr id="8" name="Rettangolo 7"/>
          <p:cNvSpPr/>
          <p:nvPr/>
        </p:nvSpPr>
        <p:spPr>
          <a:xfrm>
            <a:off x="107950" y="5519738"/>
            <a:ext cx="8520113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85738">
              <a:defRPr/>
            </a:pPr>
            <a:r>
              <a:rPr lang="fr-FR" sz="1600" b="1" i="1" dirty="0">
                <a:latin typeface="Gill Sans MT" pitchFamily="34" charset="0"/>
              </a:rPr>
              <a:t>…QUI FACILITENT LE TRAVAIL !</a:t>
            </a:r>
          </a:p>
          <a:p>
            <a:pPr marL="471488" indent="-285750">
              <a:buFont typeface="Arial" pitchFamily="34" charset="0"/>
              <a:buChar char="•"/>
              <a:defRPr/>
            </a:pPr>
            <a:r>
              <a:rPr lang="fr-FR" sz="1600" i="1" dirty="0">
                <a:latin typeface="Gill Sans MT" pitchFamily="34" charset="0"/>
              </a:rPr>
              <a:t>Plus de perte de puissance de chargement quand le conducteur le laisse par erreur sur ON</a:t>
            </a:r>
          </a:p>
          <a:p>
            <a:pPr marL="471488" indent="-285750">
              <a:buFont typeface="Arial" pitchFamily="34" charset="0"/>
              <a:buChar char="•"/>
              <a:defRPr/>
            </a:pPr>
            <a:r>
              <a:rPr lang="fr-FR" sz="1600" i="1" dirty="0">
                <a:latin typeface="Gill Sans MT" pitchFamily="34" charset="0"/>
              </a:rPr>
              <a:t>Auto-Ride Control = le conducteur peut laisser les mains sur le volant + joystick du chargeur </a:t>
            </a:r>
          </a:p>
          <a:p>
            <a:pPr marL="185738">
              <a:defRPr/>
            </a:pPr>
            <a:r>
              <a:rPr lang="en-US" sz="1600" i="1" dirty="0">
                <a:latin typeface="Gill Sans MT" pitchFamily="34" charset="0"/>
              </a:rPr>
              <a:t>		</a:t>
            </a:r>
            <a:r>
              <a:rPr lang="fr-FR" sz="1600" i="1" dirty="0">
                <a:latin typeface="Gill Sans MT" pitchFamily="34" charset="0"/>
              </a:rPr>
              <a:t>= moins d'erreurs de conduite et concentration accrue sur la tâche à accomplir </a:t>
            </a:r>
          </a:p>
        </p:txBody>
      </p:sp>
      <p:sp>
        <p:nvSpPr>
          <p:cNvPr id="9" name="Rettangolo 8"/>
          <p:cNvSpPr/>
          <p:nvPr/>
        </p:nvSpPr>
        <p:spPr>
          <a:xfrm rot="21196677">
            <a:off x="5092700" y="4135438"/>
            <a:ext cx="66675" cy="84137"/>
          </a:xfrm>
          <a:prstGeom prst="rect">
            <a:avLst/>
          </a:prstGeom>
          <a:solidFill>
            <a:srgbClr val="FFE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algn="ctr">
              <a:defRPr/>
            </a:pPr>
            <a:r>
              <a:rPr lang="fr-FR" sz="900" b="1" i="1" dirty="0">
                <a:solidFill>
                  <a:schemeClr val="tx1"/>
                </a:solidFill>
                <a:latin typeface="Gill Sans MT" pitchFamily="34" charset="0"/>
              </a:rPr>
              <a:t>c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697038"/>
            <a:ext cx="7132637" cy="475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387" name="Gruppo 2"/>
          <p:cNvGrpSpPr>
            <a:grpSpLocks/>
          </p:cNvGrpSpPr>
          <p:nvPr/>
        </p:nvGrpSpPr>
        <p:grpSpPr bwMode="auto">
          <a:xfrm>
            <a:off x="6230938" y="3063875"/>
            <a:ext cx="1620837" cy="1054100"/>
            <a:chOff x="1393371" y="1843314"/>
            <a:chExt cx="6008916" cy="3976916"/>
          </a:xfrm>
        </p:grpSpPr>
        <p:pic>
          <p:nvPicPr>
            <p:cNvPr id="4" name="Picture 2" descr="D:\users\vm822\Documents\0 - Product Marketin EU\01 - TLB\New Brochure\Photoshooting Lecce\NEW HOLLAND\DETTAGLI NH\_AFS5659.jp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393371" y="1843314"/>
              <a:ext cx="6008916" cy="397691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bg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sp>
          <p:nvSpPr>
            <p:cNvPr id="5" name="Ovale 4"/>
            <p:cNvSpPr/>
            <p:nvPr/>
          </p:nvSpPr>
          <p:spPr>
            <a:xfrm rot="1364700">
              <a:off x="4512594" y="3005244"/>
              <a:ext cx="1512527" cy="2234022"/>
            </a:xfrm>
            <a:prstGeom prst="ellipse">
              <a:avLst/>
            </a:prstGeom>
            <a:noFill/>
            <a:ln w="762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 dirty="0">
                <a:ln w="57150">
                  <a:solidFill>
                    <a:schemeClr val="tx1"/>
                  </a:solidFill>
                </a:ln>
              </a:endParaRPr>
            </a:p>
          </p:txBody>
        </p:sp>
      </p:grpSp>
      <p:cxnSp>
        <p:nvCxnSpPr>
          <p:cNvPr id="6" name="Connettore 2 5"/>
          <p:cNvCxnSpPr/>
          <p:nvPr/>
        </p:nvCxnSpPr>
        <p:spPr>
          <a:xfrm>
            <a:off x="7726363" y="2943225"/>
            <a:ext cx="0" cy="1295400"/>
          </a:xfrm>
          <a:prstGeom prst="straightConnector1">
            <a:avLst/>
          </a:prstGeom>
          <a:ln w="7620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ccia a destra 1"/>
          <p:cNvSpPr/>
          <p:nvPr/>
        </p:nvSpPr>
        <p:spPr>
          <a:xfrm>
            <a:off x="4503179" y="2704403"/>
            <a:ext cx="1656184" cy="1944216"/>
          </a:xfrm>
          <a:prstGeom prst="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  <a:scene3d>
            <a:camera prst="orthographicFront">
              <a:rot lat="17167330" lon="714281" rev="20906008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 dirty="0"/>
          </a:p>
        </p:txBody>
      </p:sp>
      <p:sp>
        <p:nvSpPr>
          <p:cNvPr id="10" name="Freccia a destra 9"/>
          <p:cNvSpPr/>
          <p:nvPr/>
        </p:nvSpPr>
        <p:spPr>
          <a:xfrm flipH="1">
            <a:off x="2118531" y="2704403"/>
            <a:ext cx="1016496" cy="1944216"/>
          </a:xfrm>
          <a:prstGeom prst="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  <a:scene3d>
            <a:camera prst="orthographicFront">
              <a:rot lat="17167330" lon="714281" rev="20906008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 dirty="0"/>
          </a:p>
        </p:txBody>
      </p:sp>
      <p:sp>
        <p:nvSpPr>
          <p:cNvPr id="15" name="Rettangolo 14"/>
          <p:cNvSpPr/>
          <p:nvPr/>
        </p:nvSpPr>
        <p:spPr>
          <a:xfrm>
            <a:off x="3802063" y="6080125"/>
            <a:ext cx="4370387" cy="368300"/>
          </a:xfrm>
          <a:prstGeom prst="rect">
            <a:avLst/>
          </a:prstGeom>
          <a:solidFill>
            <a:srgbClr val="D78429">
              <a:alpha val="54000"/>
            </a:srgb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relevage de la pelleteuse sans endommager le sol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2119313" y="1030288"/>
            <a:ext cx="7024687" cy="598487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fr-FR" sz="2400" b="1" kern="0" dirty="0"/>
              <a:t>Nouveau déplacement latéral hydraulique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96975"/>
            <a:ext cx="8496300" cy="566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411" name="Gruppo 2"/>
          <p:cNvGrpSpPr>
            <a:grpSpLocks/>
          </p:cNvGrpSpPr>
          <p:nvPr/>
        </p:nvGrpSpPr>
        <p:grpSpPr bwMode="auto">
          <a:xfrm>
            <a:off x="1042988" y="5013325"/>
            <a:ext cx="6530975" cy="1236663"/>
            <a:chOff x="-3030463" y="2730553"/>
            <a:chExt cx="9003296" cy="1689808"/>
          </a:xfrm>
        </p:grpSpPr>
        <p:pic>
          <p:nvPicPr>
            <p:cNvPr id="5" name="Picture 3" descr="bolt on install 31mar 001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1"/>
            <a:stretch/>
          </p:blipFill>
          <p:spPr bwMode="auto">
            <a:xfrm>
              <a:off x="-3030463" y="2779867"/>
              <a:ext cx="2067878" cy="16404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pic>
          <p:nvPicPr>
            <p:cNvPr id="4098" name="Picture 3" descr="bolt on install 31mar 003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47158" y="2779866"/>
              <a:ext cx="2157307" cy="161798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pic>
          <p:nvPicPr>
            <p:cNvPr id="6" name="Picture 4" descr="bolt on install 31mar 002.jpg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01" t="592" b="8521"/>
            <a:stretch/>
          </p:blipFill>
          <p:spPr bwMode="auto">
            <a:xfrm>
              <a:off x="1556089" y="2754810"/>
              <a:ext cx="2036375" cy="161798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pic>
          <p:nvPicPr>
            <p:cNvPr id="4" name="Picture 5" descr="bolt on install 31mar 008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2564" y="2730553"/>
              <a:ext cx="2170269" cy="162770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</p:grpSp>
      <p:sp>
        <p:nvSpPr>
          <p:cNvPr id="17412" name="Rettangolo 12"/>
          <p:cNvSpPr>
            <a:spLocks noChangeArrowheads="1"/>
          </p:cNvSpPr>
          <p:nvPr/>
        </p:nvSpPr>
        <p:spPr bwMode="auto">
          <a:xfrm>
            <a:off x="468313" y="6237312"/>
            <a:ext cx="6308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fr-FR" sz="1200" dirty="0" smtClean="0">
                <a:solidFill>
                  <a:schemeClr val="bg1"/>
                </a:solidFill>
              </a:rPr>
              <a:t>Pour les clients qui utilisent souvent la pelleteuse pour saisir des objets, comme des rochers ou des débris, des inserts dentés boulonnés en option sont disponibles, soit montés à l'usine, soit sous forme de kit de pièces détachées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14" name="Freccia a destra 13"/>
          <p:cNvSpPr/>
          <p:nvPr/>
        </p:nvSpPr>
        <p:spPr>
          <a:xfrm rot="16200000" flipH="1">
            <a:off x="2807494" y="1978819"/>
            <a:ext cx="1871662" cy="215900"/>
          </a:xfrm>
          <a:prstGeom prst="rightArrow">
            <a:avLst/>
          </a:prstGeom>
          <a:solidFill>
            <a:srgbClr val="D7842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17414" name="Rettangolo 17"/>
          <p:cNvSpPr>
            <a:spLocks noChangeArrowheads="1"/>
          </p:cNvSpPr>
          <p:nvPr/>
        </p:nvSpPr>
        <p:spPr bwMode="auto">
          <a:xfrm>
            <a:off x="2051050" y="735013"/>
            <a:ext cx="69854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fr-FR" sz="2000" b="1" spc="-80" dirty="0"/>
              <a:t>Nouvelle extrémité de balancier avec section dentée intégrée</a:t>
            </a:r>
            <a:endParaRPr lang="fr-FR" sz="2000" spc="-8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olo 4"/>
          <p:cNvSpPr>
            <a:spLocks noGrp="1"/>
          </p:cNvSpPr>
          <p:nvPr>
            <p:ph type="title" idx="4294967295"/>
          </p:nvPr>
        </p:nvSpPr>
        <p:spPr>
          <a:xfrm>
            <a:off x="2627313" y="655638"/>
            <a:ext cx="6481762" cy="685800"/>
          </a:xfrm>
        </p:spPr>
        <p:txBody>
          <a:bodyPr/>
          <a:lstStyle/>
          <a:p>
            <a:r>
              <a:rPr lang="fr-FR" sz="2400" smtClean="0">
                <a:solidFill>
                  <a:schemeClr val="tx1"/>
                </a:solidFill>
              </a:rPr>
              <a:t>Système exclusif PRO CONTROL</a:t>
            </a:r>
            <a:r>
              <a:rPr lang="fr-FR" sz="2400" baseline="30000" smtClean="0">
                <a:solidFill>
                  <a:schemeClr val="tx1"/>
                </a:solidFill>
              </a:rPr>
              <a:t>TM</a:t>
            </a:r>
          </a:p>
        </p:txBody>
      </p:sp>
      <p:sp>
        <p:nvSpPr>
          <p:cNvPr id="18435" name="Rettangolo 20"/>
          <p:cNvSpPr>
            <a:spLocks noChangeArrowheads="1"/>
          </p:cNvSpPr>
          <p:nvPr/>
        </p:nvSpPr>
        <p:spPr bwMode="auto">
          <a:xfrm>
            <a:off x="323850" y="1211263"/>
            <a:ext cx="7704534" cy="2339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71488" indent="-285750">
              <a:buFont typeface="Arial" charset="0"/>
              <a:buChar char="•"/>
            </a:pPr>
            <a:r>
              <a:rPr lang="fr-FR" sz="1600" b="1" dirty="0">
                <a:latin typeface="Gill Sans MT" pitchFamily="34" charset="0"/>
              </a:rPr>
              <a:t>Sans :  </a:t>
            </a:r>
          </a:p>
          <a:p>
            <a:pPr marL="928688" lvl="1" indent="-285750">
              <a:buFontTx/>
              <a:buChar char="-"/>
            </a:pPr>
            <a:r>
              <a:rPr lang="fr-FR" sz="1600" dirty="0">
                <a:latin typeface="Gill Sans MT" pitchFamily="34" charset="0"/>
              </a:rPr>
              <a:t>quand le bras se déplace puis s'arrête brusquement, son poids crée une tendance naturelle au rebond</a:t>
            </a:r>
          </a:p>
          <a:p>
            <a:pPr marL="471488" indent="-285750">
              <a:buFont typeface="Arial" charset="0"/>
              <a:buChar char="•"/>
            </a:pPr>
            <a:r>
              <a:rPr lang="fr-FR" sz="1600" b="1" dirty="0">
                <a:latin typeface="Gill Sans MT" pitchFamily="34" charset="0"/>
              </a:rPr>
              <a:t>Avec : </a:t>
            </a:r>
          </a:p>
          <a:p>
            <a:pPr marL="928688" lvl="1" indent="-285750">
              <a:buFontTx/>
              <a:buChar char="-"/>
            </a:pPr>
            <a:r>
              <a:rPr lang="fr-FR" sz="1600" dirty="0">
                <a:latin typeface="Gill Sans MT" pitchFamily="34" charset="0"/>
              </a:rPr>
              <a:t>Placement précis et en douceur du godet de la pelleteuse sur la tranchée</a:t>
            </a:r>
          </a:p>
          <a:p>
            <a:pPr marL="928688" lvl="1" indent="-285750">
              <a:buFontTx/>
              <a:buChar char="-"/>
            </a:pPr>
            <a:r>
              <a:rPr lang="fr-FR" sz="1600" dirty="0">
                <a:latin typeface="Gill Sans MT" pitchFamily="34" charset="0"/>
              </a:rPr>
              <a:t>Meilleure maîtrise de la commande de pivotement</a:t>
            </a:r>
          </a:p>
          <a:p>
            <a:pPr marL="928688" lvl="1" indent="-285750">
              <a:buFontTx/>
              <a:buChar char="-"/>
            </a:pPr>
            <a:r>
              <a:rPr lang="fr-FR" sz="1600" dirty="0">
                <a:latin typeface="Gill Sans MT" pitchFamily="34" charset="0"/>
              </a:rPr>
              <a:t>« il permet aux conducteurs expérimentés d'améliorer leur productivité et aux nouveaux conducteurs d'améliorer leurs compétences »</a:t>
            </a:r>
          </a:p>
          <a:p>
            <a:pPr marL="928688" lvl="1" indent="-285750">
              <a:buFontTx/>
              <a:buChar char="-"/>
            </a:pPr>
            <a:r>
              <a:rPr lang="fr-FR" dirty="0" smtClean="0"/>
              <a:t> </a:t>
            </a:r>
          </a:p>
        </p:txBody>
      </p:sp>
      <p:pic>
        <p:nvPicPr>
          <p:cNvPr id="18436" name="Picture 2" descr="D:\users\vm822\Pictures\Photoshooting Lecce\CASE\CASE AL LAVORO\_AFS60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30" b="15302"/>
          <a:stretch>
            <a:fillRect/>
          </a:stretch>
        </p:blipFill>
        <p:spPr bwMode="auto">
          <a:xfrm>
            <a:off x="323850" y="3357563"/>
            <a:ext cx="8496300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ttangolo 21"/>
          <p:cNvSpPr/>
          <p:nvPr/>
        </p:nvSpPr>
        <p:spPr>
          <a:xfrm>
            <a:off x="323850" y="3357563"/>
            <a:ext cx="6840438" cy="8302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5738">
              <a:defRPr/>
            </a:pPr>
            <a:r>
              <a:rPr lang="fr-FR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Le système d'amortissement du pivotement sera :</a:t>
            </a:r>
          </a:p>
          <a:p>
            <a:pPr lvl="1">
              <a:defRPr/>
            </a:pPr>
            <a:r>
              <a:rPr lang="fr-FR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- de série sur les modèles 695ST et 590ST avec commande pilote</a:t>
            </a:r>
          </a:p>
          <a:p>
            <a:pPr lvl="1">
              <a:defRPr/>
            </a:pPr>
            <a:r>
              <a:rPr lang="fr-FR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- en option sur les autres modèles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ChangeArrowheads="1"/>
          </p:cNvSpPr>
          <p:nvPr/>
        </p:nvSpPr>
        <p:spPr bwMode="auto">
          <a:xfrm>
            <a:off x="950913" y="1187450"/>
            <a:ext cx="18415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4099" name="Line 9"/>
          <p:cNvSpPr>
            <a:spLocks noChangeShapeType="1"/>
          </p:cNvSpPr>
          <p:nvPr/>
        </p:nvSpPr>
        <p:spPr bwMode="auto">
          <a:xfrm>
            <a:off x="2795588" y="1533525"/>
            <a:ext cx="5400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00" name="Text Box 10"/>
          <p:cNvSpPr txBox="1">
            <a:spLocks noChangeArrowheads="1"/>
          </p:cNvSpPr>
          <p:nvPr/>
        </p:nvSpPr>
        <p:spPr bwMode="auto">
          <a:xfrm>
            <a:off x="4064000" y="1233488"/>
            <a:ext cx="30972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sz="1400" b="1">
                <a:latin typeface="Arial Black" pitchFamily="34" charset="0"/>
              </a:rPr>
              <a:t>FPT  F5H  Tier 4A  (3,4 l)</a:t>
            </a:r>
          </a:p>
        </p:txBody>
      </p:sp>
      <p:sp>
        <p:nvSpPr>
          <p:cNvPr id="4101" name="Text Box 12"/>
          <p:cNvSpPr txBox="1">
            <a:spLocks noChangeArrowheads="1"/>
          </p:cNvSpPr>
          <p:nvPr/>
        </p:nvSpPr>
        <p:spPr bwMode="auto">
          <a:xfrm>
            <a:off x="1330325" y="1519238"/>
            <a:ext cx="874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eaLnBrk="1" hangingPunct="1"/>
            <a:r>
              <a:rPr lang="fr-FR" sz="1400" b="1"/>
              <a:t>MOTEUR</a:t>
            </a:r>
            <a:endParaRPr lang="fr-FR" sz="1400"/>
          </a:p>
        </p:txBody>
      </p:sp>
      <p:sp>
        <p:nvSpPr>
          <p:cNvPr id="4102" name="Rectangle 13"/>
          <p:cNvSpPr>
            <a:spLocks noChangeArrowheads="1"/>
          </p:cNvSpPr>
          <p:nvPr/>
        </p:nvSpPr>
        <p:spPr bwMode="auto">
          <a:xfrm>
            <a:off x="950913" y="2101850"/>
            <a:ext cx="1841500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en-US"/>
          </a:p>
        </p:txBody>
      </p:sp>
      <p:sp>
        <p:nvSpPr>
          <p:cNvPr id="4103" name="Text Box 14"/>
          <p:cNvSpPr txBox="1">
            <a:spLocks noChangeArrowheads="1"/>
          </p:cNvSpPr>
          <p:nvPr/>
        </p:nvSpPr>
        <p:spPr bwMode="auto">
          <a:xfrm>
            <a:off x="1101725" y="2335213"/>
            <a:ext cx="1558925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sz="1400" b="1">
                <a:solidFill>
                  <a:srgbClr val="000000"/>
                </a:solidFill>
              </a:rPr>
              <a:t>TRANSMISSION</a:t>
            </a:r>
          </a:p>
        </p:txBody>
      </p:sp>
      <p:sp>
        <p:nvSpPr>
          <p:cNvPr id="4104" name="Text Box 16"/>
          <p:cNvSpPr txBox="1">
            <a:spLocks noChangeArrowheads="1"/>
          </p:cNvSpPr>
          <p:nvPr/>
        </p:nvSpPr>
        <p:spPr bwMode="auto">
          <a:xfrm>
            <a:off x="6584950" y="2476500"/>
            <a:ext cx="1512888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fr-FR" sz="1400" b="1">
                <a:solidFill>
                  <a:srgbClr val="000000"/>
                </a:solidFill>
              </a:rPr>
              <a:t>POWERSHIFT</a:t>
            </a:r>
          </a:p>
        </p:txBody>
      </p:sp>
      <p:sp>
        <p:nvSpPr>
          <p:cNvPr id="4105" name="Rectangle 19"/>
          <p:cNvSpPr>
            <a:spLocks noChangeArrowheads="1"/>
          </p:cNvSpPr>
          <p:nvPr/>
        </p:nvSpPr>
        <p:spPr bwMode="auto">
          <a:xfrm>
            <a:off x="950913" y="2871788"/>
            <a:ext cx="1841500" cy="5254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en-US"/>
          </a:p>
        </p:txBody>
      </p:sp>
      <p:sp>
        <p:nvSpPr>
          <p:cNvPr id="4106" name="Text Box 20"/>
          <p:cNvSpPr txBox="1">
            <a:spLocks noChangeArrowheads="1"/>
          </p:cNvSpPr>
          <p:nvPr/>
        </p:nvSpPr>
        <p:spPr bwMode="auto">
          <a:xfrm>
            <a:off x="1009650" y="2857500"/>
            <a:ext cx="1747838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sz="1400" b="1">
                <a:solidFill>
                  <a:srgbClr val="000000"/>
                </a:solidFill>
              </a:rPr>
              <a:t>CIRCUIT HYDRAULIQUE</a:t>
            </a:r>
          </a:p>
        </p:txBody>
      </p:sp>
      <p:sp>
        <p:nvSpPr>
          <p:cNvPr id="4107" name="Text Box 22"/>
          <p:cNvSpPr txBox="1">
            <a:spLocks noChangeArrowheads="1"/>
          </p:cNvSpPr>
          <p:nvPr/>
        </p:nvSpPr>
        <p:spPr bwMode="auto">
          <a:xfrm>
            <a:off x="2768600" y="2901424"/>
            <a:ext cx="5475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sz="1400" b="1" dirty="0">
                <a:solidFill>
                  <a:srgbClr val="000000"/>
                </a:solidFill>
              </a:rPr>
              <a:t>SYSTÈME DE DÉTECTION DE CHARGE AVEC DISTRIBUTEUR PRINCIPAL À CENTRE FERMÉ</a:t>
            </a:r>
          </a:p>
        </p:txBody>
      </p:sp>
      <p:sp>
        <p:nvSpPr>
          <p:cNvPr id="4108" name="Rectangle 23"/>
          <p:cNvSpPr>
            <a:spLocks noChangeArrowheads="1"/>
          </p:cNvSpPr>
          <p:nvPr/>
        </p:nvSpPr>
        <p:spPr bwMode="auto">
          <a:xfrm>
            <a:off x="950913" y="4819650"/>
            <a:ext cx="18415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en-US"/>
          </a:p>
        </p:txBody>
      </p:sp>
      <p:sp>
        <p:nvSpPr>
          <p:cNvPr id="4109" name="Text Box 24"/>
          <p:cNvSpPr txBox="1">
            <a:spLocks noChangeArrowheads="1"/>
          </p:cNvSpPr>
          <p:nvPr/>
        </p:nvSpPr>
        <p:spPr bwMode="auto">
          <a:xfrm>
            <a:off x="1039813" y="5057775"/>
            <a:ext cx="17541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 eaLnBrk="1" hangingPunct="1">
              <a:lnSpc>
                <a:spcPts val="1200"/>
              </a:lnSpc>
              <a:spcBef>
                <a:spcPct val="50000"/>
              </a:spcBef>
            </a:pPr>
            <a:r>
              <a:rPr lang="fr-FR" sz="1200" b="1">
                <a:solidFill>
                  <a:srgbClr val="000000"/>
                </a:solidFill>
              </a:rPr>
              <a:t>INSTRUMENTATION</a:t>
            </a:r>
          </a:p>
        </p:txBody>
      </p:sp>
      <p:sp>
        <p:nvSpPr>
          <p:cNvPr id="4110" name="Text Box 27"/>
          <p:cNvSpPr txBox="1">
            <a:spLocks noChangeArrowheads="1"/>
          </p:cNvSpPr>
          <p:nvPr/>
        </p:nvSpPr>
        <p:spPr bwMode="auto">
          <a:xfrm>
            <a:off x="3487738" y="4941168"/>
            <a:ext cx="4349750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sz="1400" b="1" dirty="0">
                <a:solidFill>
                  <a:srgbClr val="000000"/>
                </a:solidFill>
              </a:rPr>
              <a:t>TABLEAU DE BORD NUMÉRIQUE AVEC ÉCRAN DE DIAGNOSTIC</a:t>
            </a:r>
          </a:p>
        </p:txBody>
      </p:sp>
      <p:sp>
        <p:nvSpPr>
          <p:cNvPr id="4111" name="Rectangle 28"/>
          <p:cNvSpPr>
            <a:spLocks noChangeArrowheads="1"/>
          </p:cNvSpPr>
          <p:nvPr/>
        </p:nvSpPr>
        <p:spPr bwMode="auto">
          <a:xfrm>
            <a:off x="949325" y="5429250"/>
            <a:ext cx="1862138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en-US"/>
          </a:p>
        </p:txBody>
      </p:sp>
      <p:sp>
        <p:nvSpPr>
          <p:cNvPr id="4112" name="Text Box 29"/>
          <p:cNvSpPr txBox="1">
            <a:spLocks noChangeArrowheads="1"/>
          </p:cNvSpPr>
          <p:nvPr/>
        </p:nvSpPr>
        <p:spPr bwMode="auto">
          <a:xfrm>
            <a:off x="1039813" y="5485730"/>
            <a:ext cx="16351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 eaLnBrk="1" hangingPunct="1">
              <a:spcBef>
                <a:spcPts val="1200"/>
              </a:spcBef>
            </a:pPr>
            <a:r>
              <a:rPr lang="fr-FR" sz="1200" b="1" dirty="0">
                <a:solidFill>
                  <a:srgbClr val="000000"/>
                </a:solidFill>
              </a:rPr>
              <a:t>SYSTÈME DE BLOCAGE DE DIFFÉRENTIEL</a:t>
            </a:r>
          </a:p>
        </p:txBody>
      </p:sp>
      <p:sp>
        <p:nvSpPr>
          <p:cNvPr id="4113" name="Text Box 35"/>
          <p:cNvSpPr txBox="1">
            <a:spLocks noChangeArrowheads="1"/>
          </p:cNvSpPr>
          <p:nvPr/>
        </p:nvSpPr>
        <p:spPr bwMode="auto">
          <a:xfrm>
            <a:off x="6369050" y="5454650"/>
            <a:ext cx="1847850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sz="1200" b="1">
                <a:solidFill>
                  <a:srgbClr val="000000"/>
                </a:solidFill>
                <a:latin typeface="Arial Narrow" pitchFamily="34" charset="0"/>
              </a:rPr>
              <a:t>DIFFÉRENTIEL À GLISSEMENT LIMITÉ </a:t>
            </a:r>
            <a:r>
              <a:rPr lang="fr-FR" sz="1200" b="1" smtClean="0">
                <a:solidFill>
                  <a:srgbClr val="000000"/>
                </a:solidFill>
                <a:latin typeface="Arial Narrow" pitchFamily="34" charset="0"/>
              </a:rPr>
              <a:t>SUR </a:t>
            </a:r>
            <a:r>
              <a:rPr lang="fr-FR" sz="1200" b="1">
                <a:solidFill>
                  <a:srgbClr val="000000"/>
                </a:solidFill>
                <a:latin typeface="Arial Narrow" pitchFamily="34" charset="0"/>
              </a:rPr>
              <a:t>LES </a:t>
            </a:r>
            <a:r>
              <a:rPr lang="fr-FR" sz="1200" b="1" smtClean="0">
                <a:solidFill>
                  <a:srgbClr val="000000"/>
                </a:solidFill>
                <a:latin typeface="Arial Narrow" pitchFamily="34" charset="0"/>
              </a:rPr>
              <a:t>2 </a:t>
            </a:r>
            <a:r>
              <a:rPr lang="fr-FR" sz="1200" b="1">
                <a:solidFill>
                  <a:srgbClr val="000000"/>
                </a:solidFill>
                <a:latin typeface="Arial Narrow" pitchFamily="34" charset="0"/>
              </a:rPr>
              <a:t>ESSIEUX</a:t>
            </a:r>
          </a:p>
        </p:txBody>
      </p:sp>
      <p:sp>
        <p:nvSpPr>
          <p:cNvPr id="4114" name="Rectangle 36"/>
          <p:cNvSpPr>
            <a:spLocks noChangeArrowheads="1"/>
          </p:cNvSpPr>
          <p:nvPr/>
        </p:nvSpPr>
        <p:spPr bwMode="auto">
          <a:xfrm>
            <a:off x="950913" y="6264275"/>
            <a:ext cx="184626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en-US"/>
          </a:p>
        </p:txBody>
      </p:sp>
      <p:sp>
        <p:nvSpPr>
          <p:cNvPr id="4115" name="Text Box 37"/>
          <p:cNvSpPr txBox="1">
            <a:spLocks noChangeArrowheads="1"/>
          </p:cNvSpPr>
          <p:nvPr/>
        </p:nvSpPr>
        <p:spPr bwMode="auto">
          <a:xfrm>
            <a:off x="968375" y="6196013"/>
            <a:ext cx="1800225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sz="1200" b="1">
                <a:solidFill>
                  <a:srgbClr val="000000"/>
                </a:solidFill>
              </a:rPr>
              <a:t>POMPE </a:t>
            </a:r>
            <a:r>
              <a:rPr lang="fr-FR" sz="1200" b="1" smtClean="0">
                <a:solidFill>
                  <a:srgbClr val="000000"/>
                </a:solidFill>
              </a:rPr>
              <a:t>HYDRAULIQUE</a:t>
            </a:r>
            <a:endParaRPr lang="fr-FR" sz="1200" b="1">
              <a:solidFill>
                <a:srgbClr val="000000"/>
              </a:solidFill>
            </a:endParaRPr>
          </a:p>
        </p:txBody>
      </p:sp>
      <p:sp>
        <p:nvSpPr>
          <p:cNvPr id="4116" name="Line 41"/>
          <p:cNvSpPr>
            <a:spLocks noChangeShapeType="1"/>
          </p:cNvSpPr>
          <p:nvPr/>
        </p:nvSpPr>
        <p:spPr bwMode="auto">
          <a:xfrm>
            <a:off x="6403975" y="5430838"/>
            <a:ext cx="0" cy="684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17" name="Text Box 45"/>
          <p:cNvSpPr txBox="1">
            <a:spLocks noChangeArrowheads="1"/>
          </p:cNvSpPr>
          <p:nvPr/>
        </p:nvSpPr>
        <p:spPr bwMode="auto">
          <a:xfrm>
            <a:off x="930275" y="3376877"/>
            <a:ext cx="1879600" cy="556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 eaLnBrk="1" hangingPunct="1">
              <a:lnSpc>
                <a:spcPts val="1200"/>
              </a:lnSpc>
              <a:spcBef>
                <a:spcPct val="50000"/>
              </a:spcBef>
            </a:pPr>
            <a:r>
              <a:rPr lang="fr-FR" sz="1200" b="1" dirty="0">
                <a:solidFill>
                  <a:srgbClr val="000000"/>
                </a:solidFill>
              </a:rPr>
              <a:t>COMMANDE HYDRAULIQUE (PELLETEUSE)</a:t>
            </a:r>
          </a:p>
        </p:txBody>
      </p:sp>
      <p:sp>
        <p:nvSpPr>
          <p:cNvPr id="4118" name="Text Box 46"/>
          <p:cNvSpPr txBox="1">
            <a:spLocks noChangeArrowheads="1"/>
          </p:cNvSpPr>
          <p:nvPr/>
        </p:nvSpPr>
        <p:spPr bwMode="auto">
          <a:xfrm>
            <a:off x="3055938" y="3473450"/>
            <a:ext cx="4781550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sz="1400" b="1">
                <a:solidFill>
                  <a:srgbClr val="000000"/>
                </a:solidFill>
              </a:rPr>
              <a:t>À COMMANDE MÉCANIQUE OU PILOTE</a:t>
            </a:r>
          </a:p>
        </p:txBody>
      </p:sp>
      <p:sp>
        <p:nvSpPr>
          <p:cNvPr id="4119" name="Rectangle 48"/>
          <p:cNvSpPr>
            <a:spLocks noChangeArrowheads="1"/>
          </p:cNvSpPr>
          <p:nvPr/>
        </p:nvSpPr>
        <p:spPr bwMode="auto">
          <a:xfrm>
            <a:off x="950913" y="4249738"/>
            <a:ext cx="1841500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en-US"/>
          </a:p>
        </p:txBody>
      </p:sp>
      <p:sp>
        <p:nvSpPr>
          <p:cNvPr id="4120" name="Text Box 49"/>
          <p:cNvSpPr txBox="1">
            <a:spLocks noChangeArrowheads="1"/>
          </p:cNvSpPr>
          <p:nvPr/>
        </p:nvSpPr>
        <p:spPr bwMode="auto">
          <a:xfrm>
            <a:off x="900113" y="3901554"/>
            <a:ext cx="1919287" cy="556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 eaLnBrk="1" hangingPunct="1">
              <a:lnSpc>
                <a:spcPts val="1200"/>
              </a:lnSpc>
              <a:spcBef>
                <a:spcPct val="50000"/>
              </a:spcBef>
            </a:pPr>
            <a:r>
              <a:rPr lang="fr-FR" sz="1200" b="1" dirty="0">
                <a:solidFill>
                  <a:srgbClr val="000000"/>
                </a:solidFill>
              </a:rPr>
              <a:t>COMMANDE HYDRAULIQUE (CHARGEUSE)</a:t>
            </a:r>
          </a:p>
        </p:txBody>
      </p:sp>
      <p:sp>
        <p:nvSpPr>
          <p:cNvPr id="4121" name="Text Box 50"/>
          <p:cNvSpPr txBox="1">
            <a:spLocks noChangeArrowheads="1"/>
          </p:cNvSpPr>
          <p:nvPr/>
        </p:nvSpPr>
        <p:spPr bwMode="auto">
          <a:xfrm>
            <a:off x="3487738" y="4008438"/>
            <a:ext cx="4146550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sz="1400" b="1" dirty="0">
                <a:solidFill>
                  <a:srgbClr val="000000"/>
                </a:solidFill>
              </a:rPr>
              <a:t>À COMMANDE MÉCANIQUE UNIQUEMENT</a:t>
            </a:r>
          </a:p>
        </p:txBody>
      </p:sp>
      <p:sp>
        <p:nvSpPr>
          <p:cNvPr id="4122" name="Text Box 52"/>
          <p:cNvSpPr txBox="1">
            <a:spLocks noChangeArrowheads="1"/>
          </p:cNvSpPr>
          <p:nvPr/>
        </p:nvSpPr>
        <p:spPr bwMode="auto">
          <a:xfrm>
            <a:off x="2913063" y="5635625"/>
            <a:ext cx="3240087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 eaLnBrk="1" hangingPunct="1">
              <a:lnSpc>
                <a:spcPts val="1100"/>
              </a:lnSpc>
              <a:spcBef>
                <a:spcPct val="50000"/>
              </a:spcBef>
            </a:pPr>
            <a:r>
              <a:rPr lang="fr-FR" sz="1400" b="1">
                <a:solidFill>
                  <a:srgbClr val="000000"/>
                </a:solidFill>
              </a:rPr>
              <a:t>Électrohydraulique sur le pont arrière</a:t>
            </a:r>
            <a:endParaRPr lang="fr-FR" sz="1600" b="1">
              <a:solidFill>
                <a:srgbClr val="000000"/>
              </a:solidFill>
            </a:endParaRPr>
          </a:p>
        </p:txBody>
      </p:sp>
      <p:sp>
        <p:nvSpPr>
          <p:cNvPr id="4123" name="Line 53"/>
          <p:cNvSpPr>
            <a:spLocks noChangeShapeType="1"/>
          </p:cNvSpPr>
          <p:nvPr/>
        </p:nvSpPr>
        <p:spPr bwMode="auto">
          <a:xfrm>
            <a:off x="950913" y="1189038"/>
            <a:ext cx="0" cy="5491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24" name="Line 55"/>
          <p:cNvSpPr>
            <a:spLocks noChangeShapeType="1"/>
          </p:cNvSpPr>
          <p:nvPr/>
        </p:nvSpPr>
        <p:spPr bwMode="auto">
          <a:xfrm>
            <a:off x="952500" y="2103438"/>
            <a:ext cx="7235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25" name="Line 56"/>
          <p:cNvSpPr>
            <a:spLocks noChangeShapeType="1"/>
          </p:cNvSpPr>
          <p:nvPr/>
        </p:nvSpPr>
        <p:spPr bwMode="auto">
          <a:xfrm>
            <a:off x="950913" y="2868613"/>
            <a:ext cx="7235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26" name="Line 57"/>
          <p:cNvSpPr>
            <a:spLocks noChangeShapeType="1"/>
          </p:cNvSpPr>
          <p:nvPr/>
        </p:nvSpPr>
        <p:spPr bwMode="auto">
          <a:xfrm>
            <a:off x="949325" y="3363913"/>
            <a:ext cx="7235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27" name="Line 58"/>
          <p:cNvSpPr>
            <a:spLocks noChangeShapeType="1"/>
          </p:cNvSpPr>
          <p:nvPr/>
        </p:nvSpPr>
        <p:spPr bwMode="auto">
          <a:xfrm>
            <a:off x="950913" y="3898900"/>
            <a:ext cx="7235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28" name="Line 61"/>
          <p:cNvSpPr>
            <a:spLocks noChangeShapeType="1"/>
          </p:cNvSpPr>
          <p:nvPr/>
        </p:nvSpPr>
        <p:spPr bwMode="auto">
          <a:xfrm>
            <a:off x="2794000" y="1185863"/>
            <a:ext cx="0" cy="5497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29" name="Line 62"/>
          <p:cNvSpPr>
            <a:spLocks noChangeShapeType="1"/>
          </p:cNvSpPr>
          <p:nvPr/>
        </p:nvSpPr>
        <p:spPr bwMode="auto">
          <a:xfrm>
            <a:off x="950913" y="4414838"/>
            <a:ext cx="7235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30" name="Line 63"/>
          <p:cNvSpPr>
            <a:spLocks noChangeShapeType="1"/>
          </p:cNvSpPr>
          <p:nvPr/>
        </p:nvSpPr>
        <p:spPr bwMode="auto">
          <a:xfrm>
            <a:off x="949325" y="5429250"/>
            <a:ext cx="7235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31" name="Text Box 66"/>
          <p:cNvSpPr txBox="1">
            <a:spLocks noChangeArrowheads="1"/>
          </p:cNvSpPr>
          <p:nvPr/>
        </p:nvSpPr>
        <p:spPr bwMode="auto">
          <a:xfrm>
            <a:off x="904875" y="4468813"/>
            <a:ext cx="19970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sz="1200" b="1">
                <a:solidFill>
                  <a:srgbClr val="000000"/>
                </a:solidFill>
              </a:rPr>
              <a:t>FONCTION AUXILIAIRE BIDIRECTIONNELLE</a:t>
            </a:r>
          </a:p>
        </p:txBody>
      </p:sp>
      <p:sp>
        <p:nvSpPr>
          <p:cNvPr id="4132" name="Line 67"/>
          <p:cNvSpPr>
            <a:spLocks noChangeShapeType="1"/>
          </p:cNvSpPr>
          <p:nvPr/>
        </p:nvSpPr>
        <p:spPr bwMode="auto">
          <a:xfrm>
            <a:off x="950913" y="4946650"/>
            <a:ext cx="7235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33" name="Text Box 68"/>
          <p:cNvSpPr txBox="1">
            <a:spLocks noChangeArrowheads="1"/>
          </p:cNvSpPr>
          <p:nvPr/>
        </p:nvSpPr>
        <p:spPr bwMode="auto">
          <a:xfrm>
            <a:off x="4041775" y="4511675"/>
            <a:ext cx="3626569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sz="1400" b="1" dirty="0">
                <a:solidFill>
                  <a:srgbClr val="000000"/>
                </a:solidFill>
              </a:rPr>
              <a:t>EN OPTION SUR LA VERSION PILOTE</a:t>
            </a:r>
          </a:p>
        </p:txBody>
      </p:sp>
      <p:sp>
        <p:nvSpPr>
          <p:cNvPr id="4134" name="Line 69"/>
          <p:cNvSpPr>
            <a:spLocks noChangeShapeType="1"/>
          </p:cNvSpPr>
          <p:nvPr/>
        </p:nvSpPr>
        <p:spPr bwMode="auto">
          <a:xfrm>
            <a:off x="8188325" y="1192213"/>
            <a:ext cx="0" cy="5487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35" name="Line 70"/>
          <p:cNvSpPr>
            <a:spLocks noChangeShapeType="1"/>
          </p:cNvSpPr>
          <p:nvPr/>
        </p:nvSpPr>
        <p:spPr bwMode="auto">
          <a:xfrm>
            <a:off x="947738" y="1198563"/>
            <a:ext cx="72358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36" name="Line 71"/>
          <p:cNvSpPr>
            <a:spLocks noChangeShapeType="1"/>
          </p:cNvSpPr>
          <p:nvPr/>
        </p:nvSpPr>
        <p:spPr bwMode="auto">
          <a:xfrm>
            <a:off x="958850" y="6127750"/>
            <a:ext cx="7235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37" name="Line 72"/>
          <p:cNvSpPr>
            <a:spLocks noChangeShapeType="1"/>
          </p:cNvSpPr>
          <p:nvPr/>
        </p:nvSpPr>
        <p:spPr bwMode="auto">
          <a:xfrm>
            <a:off x="954088" y="6684963"/>
            <a:ext cx="7235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38" name="Text Box 79"/>
          <p:cNvSpPr txBox="1">
            <a:spLocks noChangeArrowheads="1"/>
          </p:cNvSpPr>
          <p:nvPr/>
        </p:nvSpPr>
        <p:spPr bwMode="auto">
          <a:xfrm>
            <a:off x="5165725" y="1484784"/>
            <a:ext cx="2427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fr-FR" sz="1200" b="1" dirty="0">
                <a:latin typeface="Arial Narrow" pitchFamily="34" charset="0"/>
              </a:rPr>
              <a:t>Common Rail  Turbo avec refroidisseur intermédiaire                                       82 kW   @  2 200 tr/min</a:t>
            </a:r>
          </a:p>
        </p:txBody>
      </p:sp>
      <p:sp>
        <p:nvSpPr>
          <p:cNvPr id="4139" name="Line 80"/>
          <p:cNvSpPr>
            <a:spLocks noChangeShapeType="1"/>
          </p:cNvSpPr>
          <p:nvPr/>
        </p:nvSpPr>
        <p:spPr bwMode="auto">
          <a:xfrm>
            <a:off x="4597400" y="1538288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40" name="Text Box 81"/>
          <p:cNvSpPr txBox="1">
            <a:spLocks noChangeArrowheads="1"/>
          </p:cNvSpPr>
          <p:nvPr/>
        </p:nvSpPr>
        <p:spPr bwMode="auto">
          <a:xfrm>
            <a:off x="2555776" y="1484784"/>
            <a:ext cx="23762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fr-FR" sz="1200" b="1" dirty="0">
                <a:latin typeface="Arial Narrow" pitchFamily="34" charset="0"/>
              </a:rPr>
              <a:t>Common Rail  </a:t>
            </a:r>
            <a:r>
              <a:rPr lang="fr-FR" sz="1200" b="1" dirty="0" smtClean="0">
                <a:latin typeface="Arial Narrow" pitchFamily="34" charset="0"/>
              </a:rPr>
              <a:t>Turbo </a:t>
            </a:r>
            <a:r>
              <a:rPr lang="fr-FR" sz="1200" b="1" dirty="0">
                <a:latin typeface="Arial Narrow" pitchFamily="34" charset="0"/>
              </a:rPr>
              <a:t>avec refroidisseur intermédiaire                                       72 kW   @  2 200 tr/min</a:t>
            </a:r>
          </a:p>
        </p:txBody>
      </p:sp>
      <p:sp>
        <p:nvSpPr>
          <p:cNvPr id="4141" name="Line 83"/>
          <p:cNvSpPr>
            <a:spLocks noChangeShapeType="1"/>
          </p:cNvSpPr>
          <p:nvPr/>
        </p:nvSpPr>
        <p:spPr bwMode="auto">
          <a:xfrm flipH="1">
            <a:off x="6397625" y="2413000"/>
            <a:ext cx="0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42" name="Text Box 84"/>
          <p:cNvSpPr txBox="1">
            <a:spLocks noChangeArrowheads="1"/>
          </p:cNvSpPr>
          <p:nvPr/>
        </p:nvSpPr>
        <p:spPr bwMode="auto">
          <a:xfrm>
            <a:off x="2768600" y="2478088"/>
            <a:ext cx="3683000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 eaLnBrk="1" hangingPunct="1"/>
            <a:r>
              <a:rPr lang="fr-FR" sz="1400" b="1" dirty="0">
                <a:solidFill>
                  <a:srgbClr val="000000"/>
                </a:solidFill>
                <a:latin typeface="Arial Narrow" pitchFamily="34" charset="0"/>
              </a:rPr>
              <a:t>POWERSHUTTLE (4+4)  OU POWERSHIFT (4+3)</a:t>
            </a:r>
          </a:p>
        </p:txBody>
      </p:sp>
      <p:sp>
        <p:nvSpPr>
          <p:cNvPr id="4143" name="Rectangle 3"/>
          <p:cNvSpPr>
            <a:spLocks noChangeArrowheads="1"/>
          </p:cNvSpPr>
          <p:nvPr/>
        </p:nvSpPr>
        <p:spPr bwMode="auto">
          <a:xfrm>
            <a:off x="4592638" y="539750"/>
            <a:ext cx="1800225" cy="6477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/>
              <a:t>590 ST</a:t>
            </a:r>
          </a:p>
        </p:txBody>
      </p:sp>
      <p:sp>
        <p:nvSpPr>
          <p:cNvPr id="4144" name="Rectangle 90"/>
          <p:cNvSpPr>
            <a:spLocks noChangeArrowheads="1"/>
          </p:cNvSpPr>
          <p:nvPr/>
        </p:nvSpPr>
        <p:spPr bwMode="auto">
          <a:xfrm>
            <a:off x="2792413" y="539750"/>
            <a:ext cx="1800225" cy="6477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/>
              <a:t>580 ST</a:t>
            </a:r>
          </a:p>
        </p:txBody>
      </p:sp>
      <p:sp>
        <p:nvSpPr>
          <p:cNvPr id="4145" name="Rectangle 91"/>
          <p:cNvSpPr>
            <a:spLocks noChangeArrowheads="1"/>
          </p:cNvSpPr>
          <p:nvPr/>
        </p:nvSpPr>
        <p:spPr bwMode="auto">
          <a:xfrm>
            <a:off x="6392863" y="539750"/>
            <a:ext cx="1800225" cy="6477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/>
              <a:t>695 ST</a:t>
            </a:r>
          </a:p>
        </p:txBody>
      </p:sp>
      <p:sp>
        <p:nvSpPr>
          <p:cNvPr id="4146" name="Line 9"/>
          <p:cNvSpPr>
            <a:spLocks noChangeShapeType="1"/>
          </p:cNvSpPr>
          <p:nvPr/>
        </p:nvSpPr>
        <p:spPr bwMode="auto">
          <a:xfrm>
            <a:off x="2787650" y="2401888"/>
            <a:ext cx="5400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47" name="Text Box 10"/>
          <p:cNvSpPr txBox="1">
            <a:spLocks noChangeArrowheads="1"/>
          </p:cNvSpPr>
          <p:nvPr/>
        </p:nvSpPr>
        <p:spPr bwMode="auto">
          <a:xfrm>
            <a:off x="4208463" y="2116138"/>
            <a:ext cx="24860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sz="1400" b="1">
                <a:latin typeface="Arial Black" pitchFamily="34" charset="0"/>
              </a:rPr>
              <a:t>CARRARO </a:t>
            </a:r>
          </a:p>
        </p:txBody>
      </p:sp>
      <p:sp>
        <p:nvSpPr>
          <p:cNvPr id="4148" name="Line 85"/>
          <p:cNvSpPr>
            <a:spLocks noChangeShapeType="1"/>
          </p:cNvSpPr>
          <p:nvPr/>
        </p:nvSpPr>
        <p:spPr bwMode="auto">
          <a:xfrm>
            <a:off x="4597400" y="6142038"/>
            <a:ext cx="0" cy="539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49" name="Text Box 39"/>
          <p:cNvSpPr txBox="1">
            <a:spLocks noChangeArrowheads="1"/>
          </p:cNvSpPr>
          <p:nvPr/>
        </p:nvSpPr>
        <p:spPr bwMode="auto">
          <a:xfrm>
            <a:off x="5561013" y="6246813"/>
            <a:ext cx="2016844" cy="309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sz="1400" b="1" smtClean="0">
                <a:solidFill>
                  <a:srgbClr val="000000"/>
                </a:solidFill>
              </a:rPr>
              <a:t>- Piston variable (std)</a:t>
            </a:r>
            <a:endParaRPr lang="fr-FR" sz="1400" b="1">
              <a:solidFill>
                <a:srgbClr val="000000"/>
              </a:solidFill>
            </a:endParaRPr>
          </a:p>
        </p:txBody>
      </p:sp>
      <p:sp>
        <p:nvSpPr>
          <p:cNvPr id="4150" name="Text Box 38"/>
          <p:cNvSpPr txBox="1">
            <a:spLocks noChangeArrowheads="1"/>
          </p:cNvSpPr>
          <p:nvPr/>
        </p:nvSpPr>
        <p:spPr bwMode="auto">
          <a:xfrm>
            <a:off x="2757946" y="6124390"/>
            <a:ext cx="1971923" cy="556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sz="1200" b="1" smtClean="0">
                <a:solidFill>
                  <a:srgbClr val="000000"/>
                </a:solidFill>
              </a:rPr>
              <a:t>-Double palier (std)</a:t>
            </a:r>
          </a:p>
          <a:p>
            <a:pPr algn="ctr" eaLnBrk="1" hangingPunct="1">
              <a:spcBef>
                <a:spcPct val="50000"/>
              </a:spcBef>
            </a:pPr>
            <a:r>
              <a:rPr lang="fr-FR" sz="1200" b="1" smtClean="0">
                <a:solidFill>
                  <a:srgbClr val="000000"/>
                </a:solidFill>
              </a:rPr>
              <a:t>- Piston variable</a:t>
            </a:r>
            <a:endParaRPr lang="fr-FR" sz="12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4"/>
          <p:cNvSpPr txBox="1">
            <a:spLocks/>
          </p:cNvSpPr>
          <p:nvPr/>
        </p:nvSpPr>
        <p:spPr bwMode="auto">
          <a:xfrm>
            <a:off x="1847850" y="1087438"/>
            <a:ext cx="65405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fr-FR" sz="2400" dirty="0" smtClean="0">
                <a:solidFill>
                  <a:schemeClr val="tx1"/>
                </a:solidFill>
                <a:effectLst/>
              </a:rPr>
              <a:t>Gamme de produits 2012</a:t>
            </a:r>
            <a:endParaRPr lang="fr-FR" dirty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095861"/>
              </p:ext>
            </p:extLst>
          </p:nvPr>
        </p:nvGraphicFramePr>
        <p:xfrm>
          <a:off x="755650" y="2219325"/>
          <a:ext cx="7658100" cy="3009900"/>
        </p:xfrm>
        <a:graphic>
          <a:graphicData uri="http://schemas.openxmlformats.org/drawingml/2006/table">
            <a:tbl>
              <a:tblPr/>
              <a:tblGrid>
                <a:gridCol w="736600"/>
                <a:gridCol w="812800"/>
                <a:gridCol w="609600"/>
                <a:gridCol w="1308100"/>
                <a:gridCol w="609600"/>
                <a:gridCol w="736600"/>
                <a:gridCol w="812800"/>
                <a:gridCol w="206474"/>
                <a:gridCol w="1825526"/>
              </a:tblGrid>
              <a:tr h="333375"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Moteur EIII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Moteur E 4 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4,5 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b"/>
                      <a:r>
                        <a:rPr lang="fr-FR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3,4 l</a:t>
                      </a:r>
                      <a:r>
                        <a:rPr dirty="0"/>
                        <a:t> </a:t>
                      </a:r>
                      <a:r>
                        <a:rPr lang="fr-FR" sz="20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CEGR + FAP</a:t>
                      </a:r>
                      <a:endParaRPr lang="fr-FR" sz="20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580T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590 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590 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580 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580 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695 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695 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Connettore 1 5"/>
          <p:cNvCxnSpPr/>
          <p:nvPr/>
        </p:nvCxnSpPr>
        <p:spPr>
          <a:xfrm flipV="1">
            <a:off x="1619250" y="4077072"/>
            <a:ext cx="552450" cy="503238"/>
          </a:xfrm>
          <a:prstGeom prst="line">
            <a:avLst/>
          </a:prstGeom>
          <a:ln w="63500">
            <a:solidFill>
              <a:srgbClr val="FF0000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ccia a destra 15"/>
          <p:cNvSpPr/>
          <p:nvPr/>
        </p:nvSpPr>
        <p:spPr>
          <a:xfrm>
            <a:off x="4140200" y="4306888"/>
            <a:ext cx="936625" cy="576262"/>
          </a:xfrm>
          <a:prstGeom prst="rightArrow">
            <a:avLst/>
          </a:prstGeom>
          <a:solidFill>
            <a:srgbClr val="FF0000">
              <a:alpha val="60000"/>
            </a:srgbClr>
          </a:solidFill>
          <a:ln>
            <a:solidFill>
              <a:srgbClr val="FF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Diagramme 23"/>
          <p:cNvGraphicFramePr/>
          <p:nvPr/>
        </p:nvGraphicFramePr>
        <p:xfrm>
          <a:off x="288032" y="1628800"/>
          <a:ext cx="8244408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Ellipse 15"/>
          <p:cNvSpPr/>
          <p:nvPr/>
        </p:nvSpPr>
        <p:spPr bwMode="auto">
          <a:xfrm>
            <a:off x="34925" y="2420888"/>
            <a:ext cx="2708275" cy="145896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ts val="2400"/>
              </a:lnSpc>
              <a:defRPr/>
            </a:pPr>
            <a:r>
              <a:rPr lang="fr-FR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Commande plus précise, moins de</a:t>
            </a:r>
            <a:r>
              <a:rPr lang="fr-FR" dirty="0" smtClean="0"/>
              <a:t> </a:t>
            </a:r>
            <a:r>
              <a:rPr lang="fr-FR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stress</a:t>
            </a:r>
          </a:p>
        </p:txBody>
      </p:sp>
      <p:pic>
        <p:nvPicPr>
          <p:cNvPr id="6148" name="Picture 1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25" y="1670050"/>
            <a:ext cx="5486400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Ellipse 13"/>
          <p:cNvSpPr/>
          <p:nvPr/>
        </p:nvSpPr>
        <p:spPr bwMode="auto">
          <a:xfrm>
            <a:off x="3779838" y="764704"/>
            <a:ext cx="3024410" cy="14401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ts val="1800"/>
              </a:lnSpc>
              <a:defRPr/>
            </a:pPr>
            <a:r>
              <a:rPr lang="fr-FR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Économies de carburant de 14 %</a:t>
            </a:r>
            <a:r>
              <a:rPr lang="fr-FR" dirty="0" smtClean="0"/>
              <a:t>      </a:t>
            </a:r>
            <a:r>
              <a:rPr lang="fr-FR" sz="1600" dirty="0">
                <a:solidFill>
                  <a:prstClr val="white"/>
                </a:solidFill>
                <a:latin typeface="Gill Sans MT" pitchFamily="34" charset="0"/>
              </a:rPr>
              <a:t>par rapport aux modèles 2010 </a:t>
            </a:r>
            <a:r>
              <a:rPr lang="fr-FR" dirty="0" smtClean="0"/>
              <a:t> </a:t>
            </a:r>
            <a:r>
              <a:rPr lang="fr-FR" sz="1600" dirty="0" smtClean="0">
                <a:solidFill>
                  <a:prstClr val="white"/>
                </a:solidFill>
                <a:latin typeface="Gill Sans MT" pitchFamily="34" charset="0"/>
              </a:rPr>
              <a:t>avec pompe</a:t>
            </a:r>
            <a:r>
              <a:rPr lang="fr-FR" dirty="0" smtClean="0"/>
              <a:t> </a:t>
            </a:r>
            <a:r>
              <a:rPr lang="fr-FR" sz="1600" dirty="0" smtClean="0">
                <a:solidFill>
                  <a:prstClr val="white"/>
                </a:solidFill>
                <a:latin typeface="Gill Sans MT" pitchFamily="34" charset="0"/>
              </a:rPr>
              <a:t>à engrenages</a:t>
            </a:r>
            <a:endParaRPr lang="fr-FR" sz="1600" dirty="0">
              <a:solidFill>
                <a:prstClr val="white"/>
              </a:solidFill>
              <a:latin typeface="Gill Sans MT" pitchFamily="34" charset="0"/>
            </a:endParaRPr>
          </a:p>
        </p:txBody>
      </p:sp>
      <p:sp>
        <p:nvSpPr>
          <p:cNvPr id="12" name="Ellipse 16"/>
          <p:cNvSpPr/>
          <p:nvPr/>
        </p:nvSpPr>
        <p:spPr bwMode="auto">
          <a:xfrm>
            <a:off x="6300788" y="4646613"/>
            <a:ext cx="2708275" cy="120173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fr-FR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Balancier plus robuste</a:t>
            </a:r>
          </a:p>
        </p:txBody>
      </p:sp>
      <p:sp>
        <p:nvSpPr>
          <p:cNvPr id="6151" name="CasellaDiTesto 6"/>
          <p:cNvSpPr txBox="1">
            <a:spLocks noChangeArrowheads="1"/>
          </p:cNvSpPr>
          <p:nvPr/>
        </p:nvSpPr>
        <p:spPr bwMode="auto">
          <a:xfrm>
            <a:off x="6300788" y="765175"/>
            <a:ext cx="2698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64" charset="-128"/>
              </a:defRPr>
            </a:lvl9pPr>
          </a:lstStyle>
          <a:p>
            <a:pPr algn="r" eaLnBrk="1" hangingPunct="1"/>
            <a:r>
              <a:rPr lang="fr-FR" sz="2400" b="1"/>
              <a:t>Série ST Tier IV</a:t>
            </a:r>
            <a:endParaRPr lang="fr-FR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9"/>
          <p:cNvSpPr>
            <a:spLocks noChangeArrowheads="1"/>
          </p:cNvSpPr>
          <p:nvPr/>
        </p:nvSpPr>
        <p:spPr bwMode="auto">
          <a:xfrm>
            <a:off x="4787900" y="1214784"/>
            <a:ext cx="4356100" cy="457048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Tx/>
              <a:buBlip>
                <a:blip r:embed="rId3"/>
              </a:buBlip>
            </a:pPr>
            <a:r>
              <a:rPr lang="fr-FR" sz="1600" dirty="0" smtClean="0"/>
              <a:t>nouveau capot</a:t>
            </a:r>
          </a:p>
          <a:p>
            <a:pPr marL="342900" indent="-342900">
              <a:lnSpc>
                <a:spcPct val="150000"/>
              </a:lnSpc>
              <a:buFontTx/>
              <a:buBlip>
                <a:blip r:embed="rId3"/>
              </a:buBlip>
            </a:pPr>
            <a:r>
              <a:rPr lang="fr-FR" sz="1600" dirty="0" smtClean="0"/>
              <a:t>nouveau moteur plus sobre </a:t>
            </a:r>
            <a:r>
              <a:rPr lang="fr-FR" sz="1050" dirty="0"/>
              <a:t>(CEGR + FAP)</a:t>
            </a:r>
            <a:endParaRPr lang="fr-FR" sz="1600" dirty="0">
              <a:cs typeface="Arial" charset="0"/>
            </a:endParaRPr>
          </a:p>
          <a:p>
            <a:pPr marL="342900" indent="-342900">
              <a:lnSpc>
                <a:spcPct val="150000"/>
              </a:lnSpc>
              <a:buFontTx/>
              <a:buBlip>
                <a:blip r:embed="rId3"/>
              </a:buBlip>
            </a:pPr>
            <a:r>
              <a:rPr lang="fr-FR" sz="1600" dirty="0" smtClean="0"/>
              <a:t>nouvelle commande à curseur</a:t>
            </a:r>
          </a:p>
          <a:p>
            <a:pPr marL="342900" indent="-342900">
              <a:lnSpc>
                <a:spcPct val="150000"/>
              </a:lnSpc>
              <a:buFontTx/>
              <a:buBlip>
                <a:blip r:embed="rId3"/>
              </a:buBlip>
            </a:pPr>
            <a:r>
              <a:rPr lang="fr-FR" sz="1600" dirty="0" smtClean="0"/>
              <a:t>nouvelle commande « auto-ride »</a:t>
            </a:r>
          </a:p>
          <a:p>
            <a:pPr marL="342900" indent="-342900">
              <a:lnSpc>
                <a:spcPct val="150000"/>
              </a:lnSpc>
              <a:buFontTx/>
              <a:buBlip>
                <a:blip r:embed="rId3"/>
              </a:buBlip>
            </a:pPr>
            <a:r>
              <a:rPr lang="fr-FR" sz="1600" dirty="0" smtClean="0"/>
              <a:t>nouveau système exclusif </a:t>
            </a:r>
            <a:br>
              <a:rPr lang="fr-FR" sz="1600" dirty="0" smtClean="0"/>
            </a:br>
            <a:r>
              <a:rPr lang="fr-FR" sz="1600" dirty="0" smtClean="0"/>
              <a:t>« Pro Control »</a:t>
            </a:r>
          </a:p>
          <a:p>
            <a:pPr marL="342900" indent="-342900">
              <a:lnSpc>
                <a:spcPct val="150000"/>
              </a:lnSpc>
              <a:buFontTx/>
              <a:buBlip>
                <a:blip r:embed="rId3"/>
              </a:buBlip>
            </a:pPr>
            <a:r>
              <a:rPr lang="fr-FR" sz="1600" dirty="0" smtClean="0"/>
              <a:t>nouvelle extrémité de balancier avec section dentée intégrée</a:t>
            </a:r>
            <a:endParaRPr lang="fr-FR" sz="1600" dirty="0">
              <a:cs typeface="Arial" charset="0"/>
            </a:endParaRPr>
          </a:p>
          <a:p>
            <a:pPr marL="342900" indent="-342900">
              <a:lnSpc>
                <a:spcPct val="150000"/>
              </a:lnSpc>
              <a:buFontTx/>
              <a:buBlip>
                <a:blip r:embed="rId3"/>
              </a:buBlip>
            </a:pPr>
            <a:r>
              <a:rPr lang="fr-FR" sz="1600" dirty="0" smtClean="0"/>
              <a:t>nouveau siège</a:t>
            </a:r>
          </a:p>
          <a:p>
            <a:pPr marL="342900" indent="-342900">
              <a:lnSpc>
                <a:spcPct val="150000"/>
              </a:lnSpc>
              <a:buFontTx/>
              <a:buBlip>
                <a:blip r:embed="rId3"/>
              </a:buBlip>
            </a:pPr>
            <a:r>
              <a:rPr lang="fr-FR" sz="1600" dirty="0" smtClean="0"/>
              <a:t>Nouvelle admission d'air</a:t>
            </a:r>
          </a:p>
          <a:p>
            <a:pPr marL="342900" indent="-342900">
              <a:lnSpc>
                <a:spcPct val="150000"/>
              </a:lnSpc>
              <a:buFontTx/>
              <a:buBlip>
                <a:blip r:embed="rId3"/>
              </a:buBlip>
            </a:pPr>
            <a:r>
              <a:rPr lang="fr-FR" sz="1600" dirty="0" smtClean="0"/>
              <a:t>nouvelle position du pot d'échappement</a:t>
            </a:r>
          </a:p>
          <a:p>
            <a:pPr marL="342900" indent="-342900">
              <a:lnSpc>
                <a:spcPct val="150000"/>
              </a:lnSpc>
              <a:buFontTx/>
              <a:buBlip>
                <a:blip r:embed="rId3"/>
              </a:buBlip>
            </a:pPr>
            <a:r>
              <a:rPr lang="fr-FR" sz="1600" dirty="0" smtClean="0"/>
              <a:t>nouvelles dents SmartFit</a:t>
            </a:r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53"/>
          <a:stretch>
            <a:fillRect/>
          </a:stretch>
        </p:blipFill>
        <p:spPr bwMode="auto">
          <a:xfrm>
            <a:off x="107504" y="2420888"/>
            <a:ext cx="4752528" cy="266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1Right">
              <a:rot lat="480000" lon="20039998" rev="0"/>
            </a:camera>
            <a:lightRig rig="threePt" dir="t"/>
          </a:scene3d>
        </p:spPr>
      </p:pic>
      <p:sp>
        <p:nvSpPr>
          <p:cNvPr id="42" name="Titolo 41"/>
          <p:cNvSpPr>
            <a:spLocks noGrp="1"/>
          </p:cNvSpPr>
          <p:nvPr>
            <p:ph type="title" idx="4294967295"/>
          </p:nvPr>
        </p:nvSpPr>
        <p:spPr>
          <a:xfrm>
            <a:off x="2700338" y="765175"/>
            <a:ext cx="6397625" cy="595313"/>
          </a:xfrm>
        </p:spPr>
        <p:txBody>
          <a:bodyPr/>
          <a:lstStyle/>
          <a:p>
            <a:pPr>
              <a:defRPr/>
            </a:pPr>
            <a:r>
              <a:rPr lang="fr-FR" sz="2400" kern="1200" dirty="0" smtClean="0">
                <a:solidFill>
                  <a:schemeClr val="tx1"/>
                </a:solidFill>
              </a:rPr>
              <a:t>Qu'est-ce qui a changé ?</a:t>
            </a:r>
            <a:endParaRPr lang="fr-F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Case_hood_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523875"/>
            <a:ext cx="8148637" cy="633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ttangolo arrotondato 20"/>
          <p:cNvSpPr/>
          <p:nvPr/>
        </p:nvSpPr>
        <p:spPr>
          <a:xfrm>
            <a:off x="35496" y="548680"/>
            <a:ext cx="7560840" cy="1224136"/>
          </a:xfrm>
          <a:prstGeom prst="round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61938" eaLnBrk="0" hangingPunct="0">
              <a:defRPr/>
            </a:pPr>
            <a:r>
              <a:rPr lang="fr-FR" sz="4000" b="1" dirty="0">
                <a:solidFill>
                  <a:schemeClr val="tx1"/>
                </a:solidFill>
              </a:rPr>
              <a:t>Nouveau capot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users\vm822\AppData\Local\Microsoft\Windows\Temporary Internet Files\Content.Outlook\NH0P9ZQI\580_T_E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1557338"/>
            <a:ext cx="9140825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ttangolo arrotondato 20"/>
          <p:cNvSpPr/>
          <p:nvPr/>
        </p:nvSpPr>
        <p:spPr>
          <a:xfrm>
            <a:off x="755650" y="836613"/>
            <a:ext cx="7416750" cy="10795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61938" eaLnBrk="0" hangingPunct="0">
              <a:defRPr/>
            </a:pPr>
            <a:r>
              <a:rPr lang="fr-FR" sz="2800" b="1" dirty="0">
                <a:solidFill>
                  <a:schemeClr val="tx1"/>
                </a:solidFill>
              </a:rPr>
              <a:t>Nouveaux autocollants</a:t>
            </a:r>
          </a:p>
          <a:p>
            <a:pPr marL="261938" eaLnBrk="0" hangingPunct="0">
              <a:defRPr/>
            </a:pPr>
            <a:r>
              <a:rPr lang="fr-FR" sz="2800" b="1" dirty="0">
                <a:solidFill>
                  <a:schemeClr val="tx1"/>
                </a:solidFill>
              </a:rPr>
              <a:t>Nouvelle couleur des godets et vérins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773113"/>
            <a:ext cx="9142412" cy="608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>
          <a:xfrm>
            <a:off x="2700338" y="1006475"/>
            <a:ext cx="3189287" cy="101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6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…2011...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0100"/>
            <a:ext cx="9144000" cy="608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tangolo 7"/>
          <p:cNvSpPr/>
          <p:nvPr/>
        </p:nvSpPr>
        <p:spPr>
          <a:xfrm>
            <a:off x="2916238" y="1160463"/>
            <a:ext cx="2620962" cy="101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6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...2012 !</a:t>
            </a:r>
          </a:p>
        </p:txBody>
      </p:sp>
      <p:pic>
        <p:nvPicPr>
          <p:cNvPr id="11" name="Picture 2" descr="d:\users\vm822\AppData\Local\Microsoft\Windows\Temporary Internet Files\Content.Outlook\NH0P9ZQI\Case_EU_2 (3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41006"/>
            <a:ext cx="8600256" cy="4195560"/>
          </a:xfrm>
          <a:prstGeom prst="rect">
            <a:avLst/>
          </a:prstGeom>
          <a:noFill/>
          <a:ln w="9525">
            <a:solidFill>
              <a:srgbClr val="FF9900"/>
            </a:solidFill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404</Words>
  <Application>Microsoft Office PowerPoint</Application>
  <PresentationFormat>Affichage à l'écran (4:3)</PresentationFormat>
  <Paragraphs>159</Paragraphs>
  <Slides>16</Slides>
  <Notes>9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18" baseType="lpstr">
      <vt:lpstr>Blank Presentation</vt:lpstr>
      <vt:lpstr>Microsoft Excel 97-2003 Worksheet</vt:lpstr>
      <vt:lpstr>Présentation PowerPoint</vt:lpstr>
      <vt:lpstr>Présentation PowerPoint</vt:lpstr>
      <vt:lpstr>Présentation PowerPoint</vt:lpstr>
      <vt:lpstr>Présentation PowerPoint</vt:lpstr>
      <vt:lpstr>Qu'est-ce qui a changé ?</vt:lpstr>
      <vt:lpstr>Présentation PowerPoint</vt:lpstr>
      <vt:lpstr>Présentation PowerPoint</vt:lpstr>
      <vt:lpstr>Présentation PowerPoint</vt:lpstr>
      <vt:lpstr>Présentation PowerPoint</vt:lpstr>
      <vt:lpstr>Un moteur encore plus sobre !</vt:lpstr>
      <vt:lpstr>Présentation PowerPoint</vt:lpstr>
      <vt:lpstr>Nouvelle admission d'air</vt:lpstr>
      <vt:lpstr>AUTO-RIDE CONTROL</vt:lpstr>
      <vt:lpstr>Présentation PowerPoint</vt:lpstr>
      <vt:lpstr>Présentation PowerPoint</vt:lpstr>
      <vt:lpstr>Système exclusif PRO CONTROLTM</vt:lpstr>
    </vt:vector>
  </TitlesOfParts>
  <Company>CNH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VN930</dc:creator>
  <cp:lastModifiedBy>Romain Petitot</cp:lastModifiedBy>
  <cp:revision>66</cp:revision>
  <dcterms:created xsi:type="dcterms:W3CDTF">2008-12-01T15:51:30Z</dcterms:created>
  <dcterms:modified xsi:type="dcterms:W3CDTF">2014-10-17T07:33:41Z</dcterms:modified>
</cp:coreProperties>
</file>